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6" r:id="rId1"/>
  </p:sldMasterIdLst>
  <p:notesMasterIdLst>
    <p:notesMasterId r:id="rId96"/>
  </p:notesMasterIdLst>
  <p:sldIdLst>
    <p:sldId id="256" r:id="rId2"/>
    <p:sldId id="257" r:id="rId3"/>
    <p:sldId id="258" r:id="rId4"/>
    <p:sldId id="259" r:id="rId5"/>
    <p:sldId id="260" r:id="rId6"/>
    <p:sldId id="261" r:id="rId7"/>
    <p:sldId id="331" r:id="rId8"/>
    <p:sldId id="262" r:id="rId9"/>
    <p:sldId id="263" r:id="rId10"/>
    <p:sldId id="264" r:id="rId11"/>
    <p:sldId id="330" r:id="rId12"/>
    <p:sldId id="265" r:id="rId13"/>
    <p:sldId id="267" r:id="rId14"/>
    <p:sldId id="269" r:id="rId15"/>
    <p:sldId id="344" r:id="rId16"/>
    <p:sldId id="268" r:id="rId17"/>
    <p:sldId id="270" r:id="rId18"/>
    <p:sldId id="272" r:id="rId19"/>
    <p:sldId id="332" r:id="rId20"/>
    <p:sldId id="274" r:id="rId21"/>
    <p:sldId id="275" r:id="rId22"/>
    <p:sldId id="276" r:id="rId23"/>
    <p:sldId id="277" r:id="rId24"/>
    <p:sldId id="333" r:id="rId25"/>
    <p:sldId id="278" r:id="rId26"/>
    <p:sldId id="279" r:id="rId27"/>
    <p:sldId id="334" r:id="rId28"/>
    <p:sldId id="280" r:id="rId29"/>
    <p:sldId id="281" r:id="rId30"/>
    <p:sldId id="335" r:id="rId31"/>
    <p:sldId id="282" r:id="rId32"/>
    <p:sldId id="283" r:id="rId33"/>
    <p:sldId id="336" r:id="rId34"/>
    <p:sldId id="284" r:id="rId35"/>
    <p:sldId id="285" r:id="rId36"/>
    <p:sldId id="286" r:id="rId37"/>
    <p:sldId id="287" r:id="rId38"/>
    <p:sldId id="288" r:id="rId39"/>
    <p:sldId id="289" r:id="rId40"/>
    <p:sldId id="290" r:id="rId41"/>
    <p:sldId id="291" r:id="rId42"/>
    <p:sldId id="292" r:id="rId43"/>
    <p:sldId id="293" r:id="rId44"/>
    <p:sldId id="294" r:id="rId45"/>
    <p:sldId id="338" r:id="rId46"/>
    <p:sldId id="339" r:id="rId47"/>
    <p:sldId id="297" r:id="rId48"/>
    <p:sldId id="299" r:id="rId49"/>
    <p:sldId id="298" r:id="rId50"/>
    <p:sldId id="300" r:id="rId51"/>
    <p:sldId id="301" r:id="rId52"/>
    <p:sldId id="302" r:id="rId53"/>
    <p:sldId id="303" r:id="rId54"/>
    <p:sldId id="304" r:id="rId55"/>
    <p:sldId id="305" r:id="rId56"/>
    <p:sldId id="345" r:id="rId57"/>
    <p:sldId id="307" r:id="rId58"/>
    <p:sldId id="308" r:id="rId59"/>
    <p:sldId id="309" r:id="rId60"/>
    <p:sldId id="310" r:id="rId61"/>
    <p:sldId id="341" r:id="rId62"/>
    <p:sldId id="312" r:id="rId63"/>
    <p:sldId id="313" r:id="rId64"/>
    <p:sldId id="342" r:id="rId65"/>
    <p:sldId id="314" r:id="rId66"/>
    <p:sldId id="315" r:id="rId67"/>
    <p:sldId id="316" r:id="rId68"/>
    <p:sldId id="317" r:id="rId69"/>
    <p:sldId id="318" r:id="rId70"/>
    <p:sldId id="319" r:id="rId71"/>
    <p:sldId id="320" r:id="rId72"/>
    <p:sldId id="321" r:id="rId73"/>
    <p:sldId id="322" r:id="rId74"/>
    <p:sldId id="346" r:id="rId75"/>
    <p:sldId id="343" r:id="rId76"/>
    <p:sldId id="324" r:id="rId77"/>
    <p:sldId id="325"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26" r:id="rId92"/>
    <p:sldId id="327" r:id="rId93"/>
    <p:sldId id="328" r:id="rId94"/>
    <p:sldId id="329" r:id="rId9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D2E"/>
    <a:srgbClr val="FF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94" d="100"/>
          <a:sy n="194" d="100"/>
        </p:scale>
        <p:origin x="-120" y="-26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dirty="0"/>
          </a:p>
        </p:txBody>
      </p:sp>
    </p:spTree>
    <p:extLst>
      <p:ext uri="{BB962C8B-B14F-4D97-AF65-F5344CB8AC3E}">
        <p14:creationId xmlns:p14="http://schemas.microsoft.com/office/powerpoint/2010/main" val="3509681577"/>
      </p:ext>
    </p:extLst>
  </p:cSld>
  <p:clrMap bg1="lt1" tx1="dk1" bg2="dk2" tx2="lt2" accent1="accent1" accent2="accent2" accent3="accent3" accent4="accent4" accent5="accent5" accent6="accent6" hlink="hlink" folHlink="folHlink"/>
  <p:notesStyle>
    <a:lvl1pPr marL="0" algn="l" defTabSz="257175" rtl="0" eaLnBrk="1" latinLnBrk="0" hangingPunct="1">
      <a:defRPr sz="700" kern="1200">
        <a:solidFill>
          <a:schemeClr val="tx1"/>
        </a:solidFill>
        <a:latin typeface="Gill Sans SemiBold"/>
        <a:ea typeface="+mn-ea"/>
        <a:cs typeface="+mn-cs"/>
      </a:defRPr>
    </a:lvl1pPr>
    <a:lvl2pPr marL="257175" algn="l" defTabSz="257175" rtl="0" eaLnBrk="1" latinLnBrk="0" hangingPunct="1">
      <a:defRPr sz="700" kern="1200">
        <a:solidFill>
          <a:schemeClr val="tx1"/>
        </a:solidFill>
        <a:latin typeface="+mn-lt"/>
        <a:ea typeface="+mn-ea"/>
        <a:cs typeface="+mn-cs"/>
      </a:defRPr>
    </a:lvl2pPr>
    <a:lvl3pPr marL="514350" algn="l" defTabSz="257175" rtl="0" eaLnBrk="1" latinLnBrk="0" hangingPunct="1">
      <a:defRPr sz="700" kern="1200">
        <a:solidFill>
          <a:schemeClr val="tx1"/>
        </a:solidFill>
        <a:latin typeface="+mn-lt"/>
        <a:ea typeface="+mn-ea"/>
        <a:cs typeface="+mn-cs"/>
      </a:defRPr>
    </a:lvl3pPr>
    <a:lvl4pPr marL="771525" algn="l" defTabSz="257175" rtl="0" eaLnBrk="1" latinLnBrk="0" hangingPunct="1">
      <a:defRPr sz="700" kern="1200">
        <a:solidFill>
          <a:schemeClr val="tx1"/>
        </a:solidFill>
        <a:latin typeface="+mn-lt"/>
        <a:ea typeface="+mn-ea"/>
        <a:cs typeface="+mn-cs"/>
      </a:defRPr>
    </a:lvl4pPr>
    <a:lvl5pPr marL="1028700" algn="l" defTabSz="257175" rtl="0" eaLnBrk="1" latinLnBrk="0" hangingPunct="1">
      <a:defRPr sz="700" kern="1200">
        <a:solidFill>
          <a:schemeClr val="tx1"/>
        </a:solidFill>
        <a:latin typeface="+mn-lt"/>
        <a:ea typeface="+mn-ea"/>
        <a:cs typeface="+mn-cs"/>
      </a:defRPr>
    </a:lvl5pPr>
    <a:lvl6pPr marL="1285875" algn="l" defTabSz="257175" rtl="0" eaLnBrk="1" latinLnBrk="0" hangingPunct="1">
      <a:defRPr sz="700" kern="1200">
        <a:solidFill>
          <a:schemeClr val="tx1"/>
        </a:solidFill>
        <a:latin typeface="+mn-lt"/>
        <a:ea typeface="+mn-ea"/>
        <a:cs typeface="+mn-cs"/>
      </a:defRPr>
    </a:lvl6pPr>
    <a:lvl7pPr marL="1543050" algn="l" defTabSz="257175" rtl="0" eaLnBrk="1" latinLnBrk="0" hangingPunct="1">
      <a:defRPr sz="700" kern="1200">
        <a:solidFill>
          <a:schemeClr val="tx1"/>
        </a:solidFill>
        <a:latin typeface="+mn-lt"/>
        <a:ea typeface="+mn-ea"/>
        <a:cs typeface="+mn-cs"/>
      </a:defRPr>
    </a:lvl7pPr>
    <a:lvl8pPr marL="1800225" algn="l" defTabSz="257175" rtl="0" eaLnBrk="1" latinLnBrk="0" hangingPunct="1">
      <a:defRPr sz="700" kern="1200">
        <a:solidFill>
          <a:schemeClr val="tx1"/>
        </a:solidFill>
        <a:latin typeface="+mn-lt"/>
        <a:ea typeface="+mn-ea"/>
        <a:cs typeface="+mn-cs"/>
      </a:defRPr>
    </a:lvl8pPr>
    <a:lvl9pPr marL="2057400" algn="l" defTabSz="257175"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a:solidFill>
                  <a:schemeClr val="dk2"/>
                </a:solidFill>
              </a:rPr>
              <a:t>Note from Chuck.  If you are using these materials, you can remove the UM logo and replace it with your own, but please retain the CC-BY logo on the first page as well as retain the entire last page.</a:t>
            </a:r>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3795"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20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20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20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20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9pPr>
          </a:lstStyle>
          <a:p>
            <a:pPr eaLnBrk="1" hangingPunct="1"/>
            <a:fld id="{0E33D2AF-FAE0-364C-989C-0B8438436313}" type="slidenum">
              <a:rPr lang="en-US" sz="1200"/>
              <a:pPr eaLnBrk="1" hangingPunct="1"/>
              <a:t>45</a:t>
            </a:fld>
            <a:endParaRPr 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3795"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20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20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20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20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9pPr>
          </a:lstStyle>
          <a:p>
            <a:pPr eaLnBrk="1" hangingPunct="1"/>
            <a:fld id="{0E33D2AF-FAE0-364C-989C-0B8438436313}" type="slidenum">
              <a:rPr lang="en-US" sz="1200"/>
              <a:pPr eaLnBrk="1" hangingPunct="1"/>
              <a:t>46</a:t>
            </a:fld>
            <a:endParaRPr 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52" name="Shape 5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7" name="Shape 5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3795"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20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20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20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20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9pPr>
          </a:lstStyle>
          <a:p>
            <a:pPr eaLnBrk="1" hangingPunct="1"/>
            <a:fld id="{0E33D2AF-FAE0-364C-989C-0B8438436313}" type="slidenum">
              <a:rPr lang="en-US" sz="1200"/>
              <a:pPr eaLnBrk="1" hangingPunct="1"/>
              <a:t>56</a:t>
            </a:fld>
            <a:endParaRPr 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57" name="Shape 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90" name="Shape 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96" name="Shape 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18" name="Shape 7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25" name="Shape 7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31" name="Shape 7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25" name="Shape 7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10" name="Shape 8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0" name="Shape 8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132" y="500185"/>
            <a:ext cx="8535737" cy="1537285"/>
          </a:xfrm>
          <a:prstGeom prst="rect">
            <a:avLst/>
          </a:prstGeom>
          <a:effectLst>
            <a:innerShdw blurRad="482600" dist="50800" dir="13500000">
              <a:srgbClr val="000000">
                <a:alpha val="37000"/>
              </a:srgbClr>
            </a:innerShdw>
          </a:effectLst>
          <a:scene3d>
            <a:camera prst="orthographicFront"/>
            <a:lightRig rig="threePt" dir="t"/>
          </a:scene3d>
          <a:sp3d>
            <a:bevelT w="139700" prst="cross"/>
          </a:sp3d>
        </p:spPr>
        <p:txBody>
          <a:bodyPr lIns="91436" tIns="45718" rIns="91436" bIns="45718"/>
          <a:lstStyle>
            <a:lvl1pPr>
              <a:defRPr sz="3500" b="1" i="0" cap="none">
                <a:solidFill>
                  <a:schemeClr val="bg1"/>
                </a:solidFill>
                <a:latin typeface="Gill Sans SemiBold"/>
                <a:cs typeface="Lucida Grande"/>
              </a:defRPr>
            </a:lvl1pPr>
          </a:lstStyle>
          <a:p>
            <a:r>
              <a:rPr lang="en-US" smtClean="0"/>
              <a:t>Click to edit Master title style</a:t>
            </a:r>
            <a:endParaRPr lang="en-US" dirty="0"/>
          </a:p>
        </p:txBody>
      </p:sp>
      <p:sp>
        <p:nvSpPr>
          <p:cNvPr id="3" name="Subtitle 2"/>
          <p:cNvSpPr>
            <a:spLocks noGrp="1"/>
          </p:cNvSpPr>
          <p:nvPr>
            <p:ph type="subTitle" idx="1"/>
          </p:nvPr>
        </p:nvSpPr>
        <p:spPr>
          <a:xfrm>
            <a:off x="735264" y="2914650"/>
            <a:ext cx="7533105" cy="1314450"/>
          </a:xfrm>
        </p:spPr>
        <p:txBody>
          <a:bodyPr>
            <a:normAutofit/>
          </a:bodyPr>
          <a:lstStyle>
            <a:lvl1pPr marL="0" indent="0" algn="ctr">
              <a:buNone/>
              <a:defRPr sz="3100" b="1" i="0" baseline="0">
                <a:solidFill>
                  <a:srgbClr val="FDC227"/>
                </a:solidFill>
                <a:effectLst>
                  <a:innerShdw blurRad="63500" dist="50800" dir="13500000">
                    <a:srgbClr val="000000">
                      <a:alpha val="9000"/>
                    </a:srgbClr>
                  </a:innerShdw>
                </a:effectLst>
                <a:latin typeface="Gill Sans SemiBold"/>
                <a:cs typeface="Georgia"/>
              </a:defRPr>
            </a:lvl1pPr>
            <a:lvl2pPr marL="457180" indent="0" algn="ctr">
              <a:buNone/>
              <a:defRPr>
                <a:solidFill>
                  <a:schemeClr val="tx1">
                    <a:tint val="75000"/>
                  </a:schemeClr>
                </a:solidFill>
              </a:defRPr>
            </a:lvl2pPr>
            <a:lvl3pPr marL="914360" indent="0" algn="ctr">
              <a:buNone/>
              <a:defRPr>
                <a:solidFill>
                  <a:schemeClr val="tx1">
                    <a:tint val="75000"/>
                  </a:schemeClr>
                </a:solidFill>
              </a:defRPr>
            </a:lvl3pPr>
            <a:lvl4pPr marL="1371540" indent="0" algn="ctr">
              <a:buNone/>
              <a:defRPr>
                <a:solidFill>
                  <a:schemeClr val="tx1">
                    <a:tint val="75000"/>
                  </a:schemeClr>
                </a:solidFill>
              </a:defRPr>
            </a:lvl4pPr>
            <a:lvl5pPr marL="1828720" indent="0" algn="ctr">
              <a:buNone/>
              <a:defRPr>
                <a:solidFill>
                  <a:schemeClr val="tx1">
                    <a:tint val="75000"/>
                  </a:schemeClr>
                </a:solidFill>
              </a:defRPr>
            </a:lvl5pPr>
            <a:lvl6pPr marL="2285900" indent="0" algn="ctr">
              <a:buNone/>
              <a:defRPr>
                <a:solidFill>
                  <a:schemeClr val="tx1">
                    <a:tint val="75000"/>
                  </a:schemeClr>
                </a:solidFill>
              </a:defRPr>
            </a:lvl6pPr>
            <a:lvl7pPr marL="2743080" indent="0" algn="ctr">
              <a:buNone/>
              <a:defRPr>
                <a:solidFill>
                  <a:schemeClr val="tx1">
                    <a:tint val="75000"/>
                  </a:schemeClr>
                </a:solidFill>
              </a:defRPr>
            </a:lvl7pPr>
            <a:lvl8pPr marL="3200260" indent="0" algn="ctr">
              <a:buNone/>
              <a:defRPr>
                <a:solidFill>
                  <a:schemeClr val="tx1">
                    <a:tint val="75000"/>
                  </a:schemeClr>
                </a:solidFill>
              </a:defRPr>
            </a:lvl8pPr>
            <a:lvl9pPr marL="365744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1027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509110"/>
            <a:ext cx="8432800" cy="701843"/>
          </a:xfrm>
          <a:prstGeom prst="rect">
            <a:avLst/>
          </a:prstGeom>
        </p:spPr>
        <p:txBody>
          <a:bodyPr lIns="91436" tIns="45718" rIns="91436" bIns="45718"/>
          <a:lstStyle>
            <a:lvl1pPr>
              <a:defRPr sz="3500" b="1" i="0" cap="none" baseline="0">
                <a:solidFill>
                  <a:srgbClr val="FFCB05"/>
                </a:solidFill>
                <a:effectLst>
                  <a:innerShdw blurRad="63500" dist="50800" dir="13500000">
                    <a:srgbClr val="000000">
                      <a:alpha val="14000"/>
                    </a:srgbClr>
                  </a:innerShdw>
                </a:effectLst>
                <a:latin typeface="Gill Sans SemiBold"/>
                <a:cs typeface="Georgia"/>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92583"/>
            <a:ext cx="8229600" cy="33199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655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0947" y="768684"/>
            <a:ext cx="8662737" cy="1021556"/>
          </a:xfrm>
          <a:prstGeom prst="rect">
            <a:avLst/>
          </a:prstGeom>
        </p:spPr>
        <p:txBody>
          <a:bodyPr lIns="91436" tIns="45718" rIns="91436" bIns="45718" anchor="t"/>
          <a:lstStyle>
            <a:lvl1pPr algn="ctr">
              <a:defRPr sz="3500" b="1" i="0" cap="none">
                <a:solidFill>
                  <a:schemeClr val="bg1"/>
                </a:solidFill>
                <a:latin typeface="Gill Sans SemiBold"/>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767263"/>
            <a:ext cx="7772400" cy="537912"/>
          </a:xfrm>
        </p:spPr>
        <p:txBody>
          <a:bodyPr anchor="b">
            <a:normAutofit/>
          </a:bodyPr>
          <a:lstStyle>
            <a:lvl1pPr marL="0" indent="0" algn="ctr">
              <a:buNone/>
              <a:defRPr sz="2400">
                <a:solidFill>
                  <a:srgbClr val="FDC227"/>
                </a:solidFill>
              </a:defRPr>
            </a:lvl1pPr>
            <a:lvl2pPr marL="457180" indent="0">
              <a:buNone/>
              <a:defRPr sz="1800">
                <a:solidFill>
                  <a:schemeClr val="tx1">
                    <a:tint val="75000"/>
                  </a:schemeClr>
                </a:solidFill>
              </a:defRPr>
            </a:lvl2pPr>
            <a:lvl3pPr marL="914360" indent="0">
              <a:buNone/>
              <a:defRPr sz="1600">
                <a:solidFill>
                  <a:schemeClr val="tx1">
                    <a:tint val="75000"/>
                  </a:schemeClr>
                </a:solidFill>
              </a:defRPr>
            </a:lvl3pPr>
            <a:lvl4pPr marL="1371540" indent="0">
              <a:buNone/>
              <a:defRPr sz="1400">
                <a:solidFill>
                  <a:schemeClr val="tx1">
                    <a:tint val="75000"/>
                  </a:schemeClr>
                </a:solidFill>
              </a:defRPr>
            </a:lvl4pPr>
            <a:lvl5pPr marL="1828720" indent="0">
              <a:buNone/>
              <a:defRPr sz="1400">
                <a:solidFill>
                  <a:schemeClr val="tx1">
                    <a:tint val="75000"/>
                  </a:schemeClr>
                </a:solidFill>
              </a:defRPr>
            </a:lvl5pPr>
            <a:lvl6pPr marL="2285900" indent="0">
              <a:buNone/>
              <a:defRPr sz="1400">
                <a:solidFill>
                  <a:schemeClr val="tx1">
                    <a:tint val="75000"/>
                  </a:schemeClr>
                </a:solidFill>
              </a:defRPr>
            </a:lvl6pPr>
            <a:lvl7pPr marL="2743080" indent="0">
              <a:buNone/>
              <a:defRPr sz="1400">
                <a:solidFill>
                  <a:schemeClr val="tx1">
                    <a:tint val="75000"/>
                  </a:schemeClr>
                </a:solidFill>
              </a:defRPr>
            </a:lvl7pPr>
            <a:lvl8pPr marL="3200260" indent="0">
              <a:buNone/>
              <a:defRPr sz="1400">
                <a:solidFill>
                  <a:schemeClr val="tx1">
                    <a:tint val="75000"/>
                  </a:schemeClr>
                </a:solidFill>
              </a:defRPr>
            </a:lvl8pPr>
            <a:lvl9pPr marL="365744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98553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97979"/>
            <a:ext cx="8229600" cy="702172"/>
          </a:xfrm>
          <a:prstGeom prst="rect">
            <a:avLst/>
          </a:prstGeom>
        </p:spPr>
        <p:txBody>
          <a:bodyPr lIns="91436" tIns="45718" rIns="91436" bIns="45718"/>
          <a:lstStyle>
            <a:lvl1pPr>
              <a:defRPr sz="3200" b="1" i="0" cap="none">
                <a:solidFill>
                  <a:schemeClr val="bg1"/>
                </a:solidFill>
                <a:latin typeface="Gill Sans SemiBold"/>
                <a:cs typeface="Lucida Grande"/>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1800" b="1" i="0" cap="none">
                <a:solidFill>
                  <a:srgbClr val="FDC227"/>
                </a:solidFill>
                <a:latin typeface="Gill Sans SemiBold"/>
                <a:cs typeface="Lucida Grande"/>
              </a:defRPr>
            </a:lvl1pPr>
            <a:lvl2pPr>
              <a:defRPr sz="1600" b="0" i="1">
                <a:latin typeface="Gill Sans SemiBold"/>
                <a:cs typeface="Lucida Grande"/>
              </a:defRPr>
            </a:lvl2pPr>
            <a:lvl3pPr>
              <a:defRPr sz="1600" b="0" i="1">
                <a:latin typeface="Gill Sans SemiBold"/>
                <a:cs typeface="Lucida Grande"/>
              </a:defRPr>
            </a:lvl3pPr>
            <a:lvl4pPr>
              <a:defRPr sz="1600" b="0" i="1">
                <a:latin typeface="Gill Sans SemiBold"/>
                <a:cs typeface="Lucida Grande"/>
              </a:defRPr>
            </a:lvl4pPr>
            <a:lvl5pPr>
              <a:defRPr sz="1600" b="0" i="1">
                <a:latin typeface="Gill Sans SemiBold"/>
                <a:cs typeface="Lucida Grande"/>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1800" b="0" i="0">
                <a:solidFill>
                  <a:srgbClr val="FDC227"/>
                </a:solidFill>
                <a:latin typeface="Gill Sans SemiBold"/>
                <a:cs typeface="Lucida Grande"/>
              </a:defRPr>
            </a:lvl1pPr>
            <a:lvl2pPr>
              <a:defRPr sz="1600" b="0" i="1">
                <a:latin typeface="Gill Sans SemiBold"/>
                <a:cs typeface="Lucida Grande"/>
              </a:defRPr>
            </a:lvl2pPr>
            <a:lvl3pPr>
              <a:defRPr sz="1600" b="0" i="1">
                <a:latin typeface="Gill Sans SemiBold"/>
                <a:cs typeface="Lucida Grande"/>
              </a:defRPr>
            </a:lvl3pPr>
            <a:lvl4pPr>
              <a:defRPr sz="1600" b="0" i="1">
                <a:latin typeface="Gill Sans SemiBold"/>
                <a:cs typeface="Lucida Grande"/>
              </a:defRPr>
            </a:lvl4pPr>
            <a:lvl5pPr>
              <a:defRPr sz="1600" b="0" i="1">
                <a:latin typeface="Gill Sans SemiBold"/>
                <a:cs typeface="Lucida Grande"/>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81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61613"/>
            <a:ext cx="8229600" cy="689722"/>
          </a:xfrm>
          <a:prstGeom prst="rect">
            <a:avLst/>
          </a:prstGeom>
        </p:spPr>
        <p:txBody>
          <a:bodyPr lIns="91436" tIns="45718" rIns="91436" bIns="45718"/>
          <a:lstStyle>
            <a:lvl1pPr>
              <a:defRPr sz="3200" b="0" i="0" cap="none">
                <a:solidFill>
                  <a:schemeClr val="bg1"/>
                </a:solidFill>
                <a:latin typeface="Gill Sans SemiBold"/>
                <a:cs typeface="Lucida Grande"/>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ctr">
              <a:buNone/>
              <a:defRPr sz="2000" b="0" i="0" cap="none">
                <a:solidFill>
                  <a:srgbClr val="FDC227"/>
                </a:solidFill>
                <a:effectLst/>
                <a:latin typeface="Gill Sans SemiBold"/>
                <a:cs typeface="Lucida Grande"/>
              </a:defRPr>
            </a:lvl1pPr>
            <a:lvl2pPr marL="457180" indent="0">
              <a:buNone/>
              <a:defRPr sz="2000" b="1"/>
            </a:lvl2pPr>
            <a:lvl3pPr marL="914360" indent="0">
              <a:buNone/>
              <a:defRPr sz="1800" b="1"/>
            </a:lvl3pPr>
            <a:lvl4pPr marL="1371540" indent="0">
              <a:buNone/>
              <a:defRPr sz="1600" b="1"/>
            </a:lvl4pPr>
            <a:lvl5pPr marL="1828720" indent="0">
              <a:buNone/>
              <a:defRPr sz="1600" b="1"/>
            </a:lvl5pPr>
            <a:lvl6pPr marL="2285900" indent="0">
              <a:buNone/>
              <a:defRPr sz="1600" b="1"/>
            </a:lvl6pPr>
            <a:lvl7pPr marL="2743080" indent="0">
              <a:buNone/>
              <a:defRPr sz="1600" b="1"/>
            </a:lvl7pPr>
            <a:lvl8pPr marL="3200260" indent="0">
              <a:buNone/>
              <a:defRPr sz="1600" b="1"/>
            </a:lvl8pPr>
            <a:lvl9pPr marL="365744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8105"/>
            <a:ext cx="4040188" cy="2963466"/>
          </a:xfrm>
        </p:spPr>
        <p:txBody>
          <a:bodyPr/>
          <a:lstStyle>
            <a:lvl1pPr>
              <a:defRPr sz="1800">
                <a:latin typeface="Gill Sans SemiBold"/>
                <a:cs typeface="Lucida Grande"/>
              </a:defRPr>
            </a:lvl1pPr>
            <a:lvl2pPr>
              <a:defRPr sz="1600" b="0" i="1">
                <a:latin typeface="Gill Sans SemiBold"/>
                <a:cs typeface="Lucida Grande"/>
              </a:defRPr>
            </a:lvl2pPr>
            <a:lvl3pPr>
              <a:defRPr sz="1600" b="0" i="1">
                <a:latin typeface="Gill Sans SemiBold"/>
                <a:cs typeface="Lucida Grande"/>
              </a:defRPr>
            </a:lvl3pPr>
            <a:lvl4pPr>
              <a:defRPr sz="1600" b="0" i="1">
                <a:latin typeface="Gill Sans SemiBold"/>
                <a:cs typeface="Lucida Grande"/>
              </a:defRPr>
            </a:lvl4pPr>
            <a:lvl5pPr>
              <a:defRPr sz="1600" b="0" i="1">
                <a:latin typeface="Gill Sans SemiBold"/>
                <a:cs typeface="Lucida Grande"/>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lgn="ctr">
              <a:buNone/>
              <a:defRPr sz="2000" b="0">
                <a:solidFill>
                  <a:srgbClr val="FDC227"/>
                </a:solidFill>
                <a:effectLst/>
                <a:latin typeface="Gill Sans SemiBold"/>
                <a:cs typeface="Lucida Grande"/>
              </a:defRPr>
            </a:lvl1pPr>
            <a:lvl2pPr marL="457180" indent="0">
              <a:buNone/>
              <a:defRPr sz="2000" b="1"/>
            </a:lvl2pPr>
            <a:lvl3pPr marL="914360" indent="0">
              <a:buNone/>
              <a:defRPr sz="1800" b="1"/>
            </a:lvl3pPr>
            <a:lvl4pPr marL="1371540" indent="0">
              <a:buNone/>
              <a:defRPr sz="1600" b="1"/>
            </a:lvl4pPr>
            <a:lvl5pPr marL="1828720" indent="0">
              <a:buNone/>
              <a:defRPr sz="1600" b="1"/>
            </a:lvl5pPr>
            <a:lvl6pPr marL="2285900" indent="0">
              <a:buNone/>
              <a:defRPr sz="1600" b="1"/>
            </a:lvl6pPr>
            <a:lvl7pPr marL="2743080" indent="0">
              <a:buNone/>
              <a:defRPr sz="1600" b="1"/>
            </a:lvl7pPr>
            <a:lvl8pPr marL="3200260" indent="0">
              <a:buNone/>
              <a:defRPr sz="1600" b="1"/>
            </a:lvl8pPr>
            <a:lvl9pPr marL="365744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8105"/>
            <a:ext cx="4041775" cy="2963466"/>
          </a:xfrm>
        </p:spPr>
        <p:txBody>
          <a:bodyPr/>
          <a:lstStyle>
            <a:lvl1pPr>
              <a:defRPr sz="1800">
                <a:latin typeface="Gill Sans SemiBold"/>
                <a:cs typeface="Lucida Grande"/>
              </a:defRPr>
            </a:lvl1pPr>
            <a:lvl2pPr>
              <a:defRPr sz="1600" b="0" i="1">
                <a:latin typeface="Gill Sans SemiBold"/>
                <a:cs typeface="Lucida Grande"/>
              </a:defRPr>
            </a:lvl2pPr>
            <a:lvl3pPr>
              <a:defRPr sz="1600" b="0" i="1">
                <a:latin typeface="Gill Sans SemiBold"/>
                <a:cs typeface="Lucida Grande"/>
              </a:defRPr>
            </a:lvl3pPr>
            <a:lvl4pPr>
              <a:defRPr sz="1600" b="0" i="1">
                <a:latin typeface="Gill Sans SemiBold"/>
                <a:cs typeface="Lucida Grande"/>
              </a:defRPr>
            </a:lvl4pPr>
            <a:lvl5pPr>
              <a:defRPr sz="1600" b="0" i="1">
                <a:latin typeface="Gill Sans SemiBold"/>
                <a:cs typeface="Lucida Grande"/>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3834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18368"/>
            <a:ext cx="8229600" cy="689722"/>
          </a:xfrm>
          <a:prstGeom prst="rect">
            <a:avLst/>
          </a:prstGeom>
        </p:spPr>
        <p:txBody>
          <a:bodyPr lIns="91436" tIns="45718" rIns="91436" bIns="45718"/>
          <a:lstStyle>
            <a:lvl1pPr>
              <a:defRPr sz="3000" b="1" i="0" cap="none">
                <a:solidFill>
                  <a:schemeClr val="bg1"/>
                </a:solidFill>
                <a:latin typeface="Gill Sans SemiBold"/>
                <a:cs typeface="Lucida Grande"/>
              </a:defRPr>
            </a:lvl1pPr>
          </a:lstStyle>
          <a:p>
            <a:r>
              <a:rPr lang="en-US" smtClean="0"/>
              <a:t>Click to edit Master title style</a:t>
            </a:r>
            <a:endParaRPr lang="en-US" dirty="0"/>
          </a:p>
        </p:txBody>
      </p:sp>
    </p:spTree>
    <p:extLst>
      <p:ext uri="{BB962C8B-B14F-4D97-AF65-F5344CB8AC3E}">
        <p14:creationId xmlns:p14="http://schemas.microsoft.com/office/powerpoint/2010/main" val="3602947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8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500047"/>
            <a:ext cx="3008313" cy="696593"/>
          </a:xfrm>
          <a:prstGeom prst="rect">
            <a:avLst/>
          </a:prstGeom>
        </p:spPr>
        <p:txBody>
          <a:bodyPr lIns="91436" tIns="45718" rIns="91436" bIns="45718" anchor="b"/>
          <a:lstStyle>
            <a:lvl1pPr algn="l">
              <a:defRPr sz="1800" b="0" i="0">
                <a:solidFill>
                  <a:schemeClr val="bg1"/>
                </a:solidFill>
                <a:latin typeface="Gill Sans SemiBold"/>
                <a:cs typeface="Lucida Grande"/>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500049"/>
            <a:ext cx="5111750" cy="4214891"/>
          </a:xfrm>
        </p:spPr>
        <p:txBody>
          <a:bodyPr/>
          <a:lstStyle>
            <a:lvl1pPr>
              <a:defRPr sz="2800" b="0" i="0">
                <a:solidFill>
                  <a:srgbClr val="FDC227"/>
                </a:solidFill>
                <a:latin typeface="Gill Sans SemiBold"/>
                <a:cs typeface="Lucida Grande"/>
              </a:defRPr>
            </a:lvl1pPr>
            <a:lvl2pPr>
              <a:defRPr sz="2800" b="0" i="1">
                <a:latin typeface="Gill Sans SemiBold"/>
                <a:cs typeface="Lucida Grande"/>
              </a:defRPr>
            </a:lvl2pPr>
            <a:lvl3pPr>
              <a:defRPr sz="2400" b="0" i="1">
                <a:latin typeface="Gill Sans SemiBold"/>
                <a:cs typeface="Lucida Grande"/>
              </a:defRPr>
            </a:lvl3pPr>
            <a:lvl4pPr>
              <a:defRPr sz="2000" b="0" i="1">
                <a:latin typeface="Gill Sans SemiBold"/>
                <a:cs typeface="Lucida Grande"/>
              </a:defRPr>
            </a:lvl4pPr>
            <a:lvl5pPr>
              <a:defRPr sz="2000" b="0" i="1">
                <a:latin typeface="Gill Sans SemiBold"/>
                <a:cs typeface="Lucida Grande"/>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2" y="1196643"/>
            <a:ext cx="3008313" cy="3518297"/>
          </a:xfrm>
        </p:spPr>
        <p:txBody>
          <a:bodyPr/>
          <a:lstStyle>
            <a:lvl1pPr marL="0" indent="0">
              <a:buNone/>
              <a:defRPr sz="1400">
                <a:solidFill>
                  <a:schemeClr val="bg1"/>
                </a:solidFill>
              </a:defRPr>
            </a:lvl1pPr>
            <a:lvl2pPr marL="457180" indent="0">
              <a:buNone/>
              <a:defRPr sz="1200"/>
            </a:lvl2pPr>
            <a:lvl3pPr marL="914360" indent="0">
              <a:buNone/>
              <a:defRPr sz="1000"/>
            </a:lvl3pPr>
            <a:lvl4pPr marL="1371540" indent="0">
              <a:buNone/>
              <a:defRPr sz="900"/>
            </a:lvl4pPr>
            <a:lvl5pPr marL="1828720" indent="0">
              <a:buNone/>
              <a:defRPr sz="900"/>
            </a:lvl5pPr>
            <a:lvl6pPr marL="2285900" indent="0">
              <a:buNone/>
              <a:defRPr sz="900"/>
            </a:lvl6pPr>
            <a:lvl7pPr marL="2743080" indent="0">
              <a:buNone/>
              <a:defRPr sz="900"/>
            </a:lvl7pPr>
            <a:lvl8pPr marL="3200260" indent="0">
              <a:buNone/>
              <a:defRPr sz="900"/>
            </a:lvl8pPr>
            <a:lvl9pPr marL="3657440" indent="0">
              <a:buNone/>
              <a:defRPr sz="900"/>
            </a:lvl9pPr>
          </a:lstStyle>
          <a:p>
            <a:pPr lvl="0"/>
            <a:r>
              <a:rPr lang="en-US" smtClean="0"/>
              <a:t>Click to edit Master text styles</a:t>
            </a:r>
          </a:p>
        </p:txBody>
      </p:sp>
    </p:spTree>
    <p:extLst>
      <p:ext uri="{BB962C8B-B14F-4D97-AF65-F5344CB8AC3E}">
        <p14:creationId xmlns:p14="http://schemas.microsoft.com/office/powerpoint/2010/main" val="132795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lIns="91436" tIns="45718" rIns="91436" bIns="45718" anchor="b"/>
          <a:lstStyle>
            <a:lvl1pPr algn="l">
              <a:defRPr sz="2000" b="0">
                <a:solidFill>
                  <a:schemeClr val="bg1"/>
                </a:solidFill>
                <a:latin typeface="Gill Sans SemiBold"/>
                <a:cs typeface="Lucida Grande"/>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0" indent="0">
              <a:buNone/>
              <a:defRPr sz="2800"/>
            </a:lvl2pPr>
            <a:lvl3pPr marL="914360" indent="0">
              <a:buNone/>
              <a:defRPr sz="2400"/>
            </a:lvl3pPr>
            <a:lvl4pPr marL="1371540" indent="0">
              <a:buNone/>
              <a:defRPr sz="2000"/>
            </a:lvl4pPr>
            <a:lvl5pPr marL="1828720" indent="0">
              <a:buNone/>
              <a:defRPr sz="2000"/>
            </a:lvl5pPr>
            <a:lvl6pPr marL="2285900" indent="0">
              <a:buNone/>
              <a:defRPr sz="2000"/>
            </a:lvl6pPr>
            <a:lvl7pPr marL="2743080" indent="0">
              <a:buNone/>
              <a:defRPr sz="2000"/>
            </a:lvl7pPr>
            <a:lvl8pPr marL="3200260" indent="0">
              <a:buNone/>
              <a:defRPr sz="2000"/>
            </a:lvl8pPr>
            <a:lvl9pPr marL="365744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b="0" i="0">
                <a:solidFill>
                  <a:schemeClr val="bg1"/>
                </a:solidFill>
                <a:latin typeface="Gill Sans SemiBold"/>
                <a:cs typeface="Lucida Grande"/>
              </a:defRPr>
            </a:lvl1pPr>
            <a:lvl2pPr marL="457180" indent="0">
              <a:buNone/>
              <a:defRPr sz="1200"/>
            </a:lvl2pPr>
            <a:lvl3pPr marL="914360" indent="0">
              <a:buNone/>
              <a:defRPr sz="1000"/>
            </a:lvl3pPr>
            <a:lvl4pPr marL="1371540" indent="0">
              <a:buNone/>
              <a:defRPr sz="900"/>
            </a:lvl4pPr>
            <a:lvl5pPr marL="1828720" indent="0">
              <a:buNone/>
              <a:defRPr sz="900"/>
            </a:lvl5pPr>
            <a:lvl6pPr marL="2285900" indent="0">
              <a:buNone/>
              <a:defRPr sz="900"/>
            </a:lvl6pPr>
            <a:lvl7pPr marL="2743080" indent="0">
              <a:buNone/>
              <a:defRPr sz="900"/>
            </a:lvl7pPr>
            <a:lvl8pPr marL="3200260" indent="0">
              <a:buNone/>
              <a:defRPr sz="900"/>
            </a:lvl8pPr>
            <a:lvl9pPr marL="3657440" indent="0">
              <a:buNone/>
              <a:defRPr sz="900"/>
            </a:lvl9pPr>
          </a:lstStyle>
          <a:p>
            <a:pPr lvl="0"/>
            <a:r>
              <a:rPr lang="en-US" smtClean="0"/>
              <a:t>Click to edit Master text styles</a:t>
            </a:r>
          </a:p>
        </p:txBody>
      </p:sp>
    </p:spTree>
    <p:extLst>
      <p:ext uri="{BB962C8B-B14F-4D97-AF65-F5344CB8AC3E}">
        <p14:creationId xmlns:p14="http://schemas.microsoft.com/office/powerpoint/2010/main" val="777502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1"/>
            <a:ext cx="9144000" cy="340179"/>
          </a:xfrm>
          <a:prstGeom prst="rect">
            <a:avLst/>
          </a:prstGeom>
          <a:solidFill>
            <a:srgbClr val="011C3C"/>
          </a:solidFill>
          <a:ln>
            <a:noFill/>
          </a:ln>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lang="en-US" b="1" dirty="0" smtClean="0">
                <a:solidFill>
                  <a:srgbClr val="FDC227"/>
                </a:solidFill>
              </a:rPr>
              <a:t>Top Bar</a:t>
            </a:r>
            <a:r>
              <a:rPr lang="en-US" b="1" baseline="0" dirty="0" smtClean="0">
                <a:solidFill>
                  <a:srgbClr val="FDC227"/>
                </a:solidFill>
              </a:rPr>
              <a:t> Reserved for </a:t>
            </a:r>
            <a:r>
              <a:rPr lang="en-US" b="1" dirty="0" smtClean="0">
                <a:solidFill>
                  <a:srgbClr val="FDC227"/>
                </a:solidFill>
              </a:rPr>
              <a:t>U-M</a:t>
            </a:r>
            <a:r>
              <a:rPr lang="en-US" b="1" baseline="0" dirty="0" smtClean="0">
                <a:solidFill>
                  <a:srgbClr val="FDC227"/>
                </a:solidFill>
              </a:rPr>
              <a:t> Branding and Course Information</a:t>
            </a:r>
            <a:endParaRPr lang="en-US" b="1" dirty="0">
              <a:solidFill>
                <a:srgbClr val="FDC227"/>
              </a:solidFill>
            </a:endParaRPr>
          </a:p>
        </p:txBody>
      </p:sp>
      <p:sp>
        <p:nvSpPr>
          <p:cNvPr id="8" name="Right Arrow 7"/>
          <p:cNvSpPr/>
          <p:nvPr/>
        </p:nvSpPr>
        <p:spPr>
          <a:xfrm>
            <a:off x="7657355" y="74084"/>
            <a:ext cx="1389883" cy="225585"/>
          </a:xfrm>
          <a:prstGeom prst="rightArrow">
            <a:avLst/>
          </a:prstGeom>
          <a:solidFill>
            <a:srgbClr val="FDC227"/>
          </a:solidFill>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
        <p:nvSpPr>
          <p:cNvPr id="9" name="Right Arrow 8"/>
          <p:cNvSpPr/>
          <p:nvPr/>
        </p:nvSpPr>
        <p:spPr>
          <a:xfrm rot="10800000">
            <a:off x="87826" y="58208"/>
            <a:ext cx="1389883" cy="225582"/>
          </a:xfrm>
          <a:prstGeom prst="rightArrow">
            <a:avLst/>
          </a:prstGeom>
          <a:solidFill>
            <a:srgbClr val="FDC227"/>
          </a:solidFill>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Tree>
    <p:extLst>
      <p:ext uri="{BB962C8B-B14F-4D97-AF65-F5344CB8AC3E}">
        <p14:creationId xmlns:p14="http://schemas.microsoft.com/office/powerpoint/2010/main" val="17010498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timing>
    <p:tnLst>
      <p:par>
        <p:cTn xmlns:p14="http://schemas.microsoft.com/office/powerpoint/2010/main" id="1" dur="indefinite" restart="never" nodeType="tmRoot"/>
      </p:par>
    </p:tnLst>
  </p:timing>
  <p:hf sldNum="0" hdr="0" ftr="0" dt="0"/>
  <p:txStyles>
    <p:titleStyle>
      <a:lvl1pPr algn="ctr" defTabSz="457180" rtl="0" eaLnBrk="1" latinLnBrk="0" hangingPunct="1">
        <a:spcBef>
          <a:spcPct val="0"/>
        </a:spcBef>
        <a:buNone/>
        <a:defRPr sz="4400" kern="1200">
          <a:solidFill>
            <a:schemeClr val="tx1"/>
          </a:solidFill>
          <a:latin typeface="+mj-lt"/>
          <a:ea typeface="+mj-ea"/>
          <a:cs typeface="+mj-cs"/>
        </a:defRPr>
      </a:lvl1pPr>
    </p:titleStyle>
    <p:bodyStyle>
      <a:lvl1pPr marL="0" indent="0" algn="l" defTabSz="457180" rtl="0" eaLnBrk="1" latinLnBrk="0" hangingPunct="1">
        <a:spcBef>
          <a:spcPct val="20000"/>
        </a:spcBef>
        <a:buFont typeface="Arial"/>
        <a:buNone/>
        <a:defRPr sz="3200" b="1" i="0" kern="1200">
          <a:solidFill>
            <a:schemeClr val="bg1"/>
          </a:solidFill>
          <a:latin typeface="Gill Sans SemiBold"/>
          <a:ea typeface="+mn-ea"/>
          <a:cs typeface="Lucida Grande"/>
        </a:defRPr>
      </a:lvl1pPr>
      <a:lvl2pPr marL="742917" indent="-285738" algn="l" defTabSz="457180" rtl="0" eaLnBrk="1" latinLnBrk="0" hangingPunct="1">
        <a:spcBef>
          <a:spcPct val="20000"/>
        </a:spcBef>
        <a:buFont typeface="Arial"/>
        <a:buChar char="–"/>
        <a:defRPr sz="2000" b="1" i="0" kern="1200">
          <a:solidFill>
            <a:schemeClr val="bg1"/>
          </a:solidFill>
          <a:latin typeface="Gill Sans SemiBold"/>
          <a:ea typeface="+mn-ea"/>
          <a:cs typeface="Lucida Grande"/>
        </a:defRPr>
      </a:lvl2pPr>
      <a:lvl3pPr marL="1142950" indent="-228590" algn="l" defTabSz="457180" rtl="0" eaLnBrk="1" latinLnBrk="0" hangingPunct="1">
        <a:spcBef>
          <a:spcPct val="20000"/>
        </a:spcBef>
        <a:buFont typeface="Arial"/>
        <a:buChar char="•"/>
        <a:defRPr sz="1800" b="0" i="1" kern="1200">
          <a:solidFill>
            <a:schemeClr val="bg1"/>
          </a:solidFill>
          <a:latin typeface="Gill Sans SemiBold"/>
          <a:ea typeface="+mn-ea"/>
          <a:cs typeface="Lucida Grande"/>
        </a:defRPr>
      </a:lvl3pPr>
      <a:lvl4pPr marL="1600130" indent="-228590" algn="l" defTabSz="457180" rtl="0" eaLnBrk="1" latinLnBrk="0" hangingPunct="1">
        <a:spcBef>
          <a:spcPct val="20000"/>
        </a:spcBef>
        <a:buFont typeface="Arial"/>
        <a:buChar char="–"/>
        <a:defRPr sz="1500" b="0" i="1" kern="1200">
          <a:solidFill>
            <a:schemeClr val="bg1"/>
          </a:solidFill>
          <a:latin typeface="Gill Sans SemiBold"/>
          <a:ea typeface="+mn-ea"/>
          <a:cs typeface="Lucida Grande"/>
        </a:defRPr>
      </a:lvl4pPr>
      <a:lvl5pPr marL="2057310" indent="-228590" algn="l" defTabSz="457180" rtl="0" eaLnBrk="1" latinLnBrk="0" hangingPunct="1">
        <a:spcBef>
          <a:spcPct val="20000"/>
        </a:spcBef>
        <a:buFont typeface="Arial"/>
        <a:buChar char="»"/>
        <a:defRPr sz="1200" b="0" i="1" kern="1200">
          <a:solidFill>
            <a:schemeClr val="bg1"/>
          </a:solidFill>
          <a:latin typeface="Gill Sans SemiBold"/>
          <a:ea typeface="+mn-ea"/>
          <a:cs typeface="Lucida Grande"/>
        </a:defRPr>
      </a:lvl5pPr>
      <a:lvl6pPr marL="2514490" indent="-228590" algn="l" defTabSz="457180" rtl="0" eaLnBrk="1" latinLnBrk="0" hangingPunct="1">
        <a:spcBef>
          <a:spcPct val="20000"/>
        </a:spcBef>
        <a:buFont typeface="Arial"/>
        <a:buChar char="•"/>
        <a:defRPr sz="2000" kern="1200">
          <a:solidFill>
            <a:schemeClr val="tx1"/>
          </a:solidFill>
          <a:latin typeface="+mn-lt"/>
          <a:ea typeface="+mn-ea"/>
          <a:cs typeface="+mn-cs"/>
        </a:defRPr>
      </a:lvl6pPr>
      <a:lvl7pPr marL="2971670" indent="-228590" algn="l" defTabSz="457180" rtl="0" eaLnBrk="1" latinLnBrk="0" hangingPunct="1">
        <a:spcBef>
          <a:spcPct val="20000"/>
        </a:spcBef>
        <a:buFont typeface="Arial"/>
        <a:buChar char="•"/>
        <a:defRPr sz="2000" kern="1200">
          <a:solidFill>
            <a:schemeClr val="tx1"/>
          </a:solidFill>
          <a:latin typeface="+mn-lt"/>
          <a:ea typeface="+mn-ea"/>
          <a:cs typeface="+mn-cs"/>
        </a:defRPr>
      </a:lvl7pPr>
      <a:lvl8pPr marL="3428850" indent="-228590" algn="l" defTabSz="457180" rtl="0" eaLnBrk="1" latinLnBrk="0" hangingPunct="1">
        <a:spcBef>
          <a:spcPct val="20000"/>
        </a:spcBef>
        <a:buFont typeface="Arial"/>
        <a:buChar char="•"/>
        <a:defRPr sz="2000" kern="1200">
          <a:solidFill>
            <a:schemeClr val="tx1"/>
          </a:solidFill>
          <a:latin typeface="+mn-lt"/>
          <a:ea typeface="+mn-ea"/>
          <a:cs typeface="+mn-cs"/>
        </a:defRPr>
      </a:lvl8pPr>
      <a:lvl9pPr marL="3886030" indent="-228590" algn="l" defTabSz="45718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0" rtl="0" eaLnBrk="1" latinLnBrk="0" hangingPunct="1">
        <a:defRPr sz="1800" kern="1200">
          <a:solidFill>
            <a:schemeClr val="tx1"/>
          </a:solidFill>
          <a:latin typeface="+mn-lt"/>
          <a:ea typeface="+mn-ea"/>
          <a:cs typeface="+mn-cs"/>
        </a:defRPr>
      </a:lvl1pPr>
      <a:lvl2pPr marL="457180" algn="l" defTabSz="457180" rtl="0" eaLnBrk="1" latinLnBrk="0" hangingPunct="1">
        <a:defRPr sz="1800" kern="1200">
          <a:solidFill>
            <a:schemeClr val="tx1"/>
          </a:solidFill>
          <a:latin typeface="+mn-lt"/>
          <a:ea typeface="+mn-ea"/>
          <a:cs typeface="+mn-cs"/>
        </a:defRPr>
      </a:lvl2pPr>
      <a:lvl3pPr marL="914360" algn="l" defTabSz="457180" rtl="0" eaLnBrk="1" latinLnBrk="0" hangingPunct="1">
        <a:defRPr sz="1800" kern="1200">
          <a:solidFill>
            <a:schemeClr val="tx1"/>
          </a:solidFill>
          <a:latin typeface="+mn-lt"/>
          <a:ea typeface="+mn-ea"/>
          <a:cs typeface="+mn-cs"/>
        </a:defRPr>
      </a:lvl3pPr>
      <a:lvl4pPr marL="1371540" algn="l" defTabSz="457180" rtl="0" eaLnBrk="1" latinLnBrk="0" hangingPunct="1">
        <a:defRPr sz="1800" kern="1200">
          <a:solidFill>
            <a:schemeClr val="tx1"/>
          </a:solidFill>
          <a:latin typeface="+mn-lt"/>
          <a:ea typeface="+mn-ea"/>
          <a:cs typeface="+mn-cs"/>
        </a:defRPr>
      </a:lvl4pPr>
      <a:lvl5pPr marL="1828720" algn="l" defTabSz="457180" rtl="0" eaLnBrk="1" latinLnBrk="0" hangingPunct="1">
        <a:defRPr sz="1800" kern="1200">
          <a:solidFill>
            <a:schemeClr val="tx1"/>
          </a:solidFill>
          <a:latin typeface="+mn-lt"/>
          <a:ea typeface="+mn-ea"/>
          <a:cs typeface="+mn-cs"/>
        </a:defRPr>
      </a:lvl5pPr>
      <a:lvl6pPr marL="2285900" algn="l" defTabSz="457180" rtl="0" eaLnBrk="1" latinLnBrk="0" hangingPunct="1">
        <a:defRPr sz="1800" kern="1200">
          <a:solidFill>
            <a:schemeClr val="tx1"/>
          </a:solidFill>
          <a:latin typeface="+mn-lt"/>
          <a:ea typeface="+mn-ea"/>
          <a:cs typeface="+mn-cs"/>
        </a:defRPr>
      </a:lvl6pPr>
      <a:lvl7pPr marL="2743080" algn="l" defTabSz="457180" rtl="0" eaLnBrk="1" latinLnBrk="0" hangingPunct="1">
        <a:defRPr sz="1800" kern="1200">
          <a:solidFill>
            <a:schemeClr val="tx1"/>
          </a:solidFill>
          <a:latin typeface="+mn-lt"/>
          <a:ea typeface="+mn-ea"/>
          <a:cs typeface="+mn-cs"/>
        </a:defRPr>
      </a:lvl7pPr>
      <a:lvl8pPr marL="3200260" algn="l" defTabSz="457180" rtl="0" eaLnBrk="1" latinLnBrk="0" hangingPunct="1">
        <a:defRPr sz="1800" kern="1200">
          <a:solidFill>
            <a:schemeClr val="tx1"/>
          </a:solidFill>
          <a:latin typeface="+mn-lt"/>
          <a:ea typeface="+mn-ea"/>
          <a:cs typeface="+mn-cs"/>
        </a:defRPr>
      </a:lvl8pPr>
      <a:lvl9pPr marL="3657440" algn="l" defTabSz="4571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www.pythonlearn.com" TargetMode="External"/><Relationship Id="rId5"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addons.mozilla.org/en-US/firefox/addon/sqlite-manag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addons.mozilla.org/en-US/firefox/addon/sqlite-manager/"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SQ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en.wikipedia.org/wiki/Relational_mode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en.wikipedia.org/wiki/Database_normaliza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9.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en.wikipedia.org/wiki/Join_(SQ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en.wikipedia.org/wiki/Join_(SQ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4.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2.jp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650081" y="707232"/>
            <a:ext cx="7836694" cy="1893093"/>
          </a:xfrm>
          <a:prstGeom prst="rect">
            <a:avLst/>
          </a:prstGeom>
          <a:noFill/>
          <a:ln>
            <a:noFill/>
          </a:ln>
        </p:spPr>
        <p:txBody>
          <a:bodyPr lIns="21431" tIns="21431" rIns="21431" bIns="21431" anchor="b"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Relational Databases</a:t>
            </a:r>
            <a:br>
              <a:rPr lang="en-US" sz="4300" dirty="0">
                <a:solidFill>
                  <a:srgbClr val="F6CD2E"/>
                </a:solidFill>
                <a:ea typeface="Gill Sans SemiBold"/>
                <a:cs typeface="Gill Sans SemiBold"/>
                <a:sym typeface="Cabin"/>
              </a:rPr>
            </a:br>
            <a:r>
              <a:rPr lang="en-US" sz="4300" dirty="0">
                <a:solidFill>
                  <a:srgbClr val="F6CD2E"/>
                </a:solidFill>
                <a:ea typeface="Gill Sans SemiBold"/>
                <a:cs typeface="Gill Sans SemiBold"/>
                <a:sym typeface="Cabin"/>
              </a:rPr>
              <a:t>and SQLite</a:t>
            </a:r>
          </a:p>
        </p:txBody>
      </p:sp>
      <p:sp>
        <p:nvSpPr>
          <p:cNvPr id="161" name="Shape 161"/>
          <p:cNvSpPr txBox="1">
            <a:spLocks noGrp="1"/>
          </p:cNvSpPr>
          <p:nvPr>
            <p:ph idx="1"/>
          </p:nvPr>
        </p:nvSpPr>
        <p:spPr>
          <a:xfrm>
            <a:off x="457200" y="2783734"/>
            <a:ext cx="8229600" cy="3319913"/>
          </a:xfrm>
          <a:prstGeom prst="rect">
            <a:avLst/>
          </a:prstGeom>
          <a:noFill/>
          <a:ln>
            <a:noFill/>
          </a:ln>
        </p:spPr>
        <p:txBody>
          <a:bodyPr lIns="21431" tIns="21431" rIns="21431" bIns="21431" anchor="t" anchorCtr="0">
            <a:noAutofit/>
          </a:bodyPr>
          <a:lstStyle/>
          <a:p>
            <a:pPr algn="ctr">
              <a:spcBef>
                <a:spcPts val="0"/>
              </a:spcBef>
              <a:buClr>
                <a:schemeClr val="lt1"/>
              </a:buClr>
              <a:buSzPct val="25000"/>
            </a:pPr>
            <a:r>
              <a:rPr lang="en-US" sz="1800" b="0" dirty="0">
                <a:solidFill>
                  <a:schemeClr val="lt1"/>
                </a:solidFill>
                <a:ea typeface="Gill Sans SemiBold"/>
                <a:cs typeface="Gill Sans SemiBold"/>
                <a:sym typeface="Cabin"/>
              </a:rPr>
              <a:t>Charles Severance</a:t>
            </a:r>
          </a:p>
          <a:p>
            <a:pPr marL="192881" indent="-192881" algn="ctr">
              <a:spcBef>
                <a:spcPts val="0"/>
              </a:spcBef>
            </a:pPr>
            <a:endParaRPr dirty="0"/>
          </a:p>
        </p:txBody>
      </p:sp>
      <p:pic>
        <p:nvPicPr>
          <p:cNvPr id="162" name="Shape 162"/>
          <p:cNvPicPr preferRelativeResize="0"/>
          <p:nvPr/>
        </p:nvPicPr>
        <p:blipFill rotWithShape="1">
          <a:blip r:embed="rId3">
            <a:alphaModFix/>
          </a:blip>
          <a:srcRect/>
          <a:stretch/>
        </p:blipFill>
        <p:spPr>
          <a:xfrm>
            <a:off x="7848823" y="4503691"/>
            <a:ext cx="997481" cy="338512"/>
          </a:xfrm>
          <a:prstGeom prst="rect">
            <a:avLst/>
          </a:prstGeom>
          <a:noFill/>
          <a:ln>
            <a:noFill/>
          </a:ln>
        </p:spPr>
      </p:pic>
      <p:sp>
        <p:nvSpPr>
          <p:cNvPr id="163" name="Shape 163"/>
          <p:cNvSpPr txBox="1"/>
          <p:nvPr/>
        </p:nvSpPr>
        <p:spPr>
          <a:xfrm>
            <a:off x="2295815" y="4364831"/>
            <a:ext cx="4518113" cy="571556"/>
          </a:xfrm>
          <a:prstGeom prst="rect">
            <a:avLst/>
          </a:prstGeom>
          <a:noFill/>
          <a:ln>
            <a:noFill/>
          </a:ln>
        </p:spPr>
        <p:txBody>
          <a:bodyPr lIns="0" tIns="0" rIns="0" bIns="0" anchor="ctr" anchorCtr="0">
            <a:noAutofit/>
          </a:bodyPr>
          <a:lstStyle/>
          <a:p>
            <a:pPr algn="ctr">
              <a:buClr>
                <a:srgbClr val="FFFF00"/>
              </a:buClr>
              <a:buSzPct val="25000"/>
            </a:pPr>
            <a:r>
              <a:rPr lang="en-US" sz="1800" dirty="0">
                <a:solidFill>
                  <a:srgbClr val="FFFF00"/>
                </a:solidFill>
                <a:latin typeface="Gill Sans SemiBold"/>
                <a:ea typeface="Gill Sans SemiBold"/>
                <a:cs typeface="Gill Sans SemiBold"/>
                <a:sym typeface="Cabin"/>
              </a:rPr>
              <a:t>Python for Informatics: Exploring Information</a:t>
            </a:r>
          </a:p>
          <a:p>
            <a:pPr algn="ctr">
              <a:buClr>
                <a:srgbClr val="FFFF00"/>
              </a:buClr>
              <a:buSzPct val="25000"/>
            </a:pPr>
            <a:r>
              <a:rPr lang="en-US" sz="1800" u="sng" dirty="0">
                <a:solidFill>
                  <a:srgbClr val="FFFF00"/>
                </a:solidFill>
                <a:latin typeface="Gill Sans SemiBold"/>
                <a:ea typeface="Gill Sans SemiBold"/>
                <a:cs typeface="Gill Sans SemiBold"/>
                <a:sym typeface="Cabin"/>
                <a:hlinkClick r:id="rId4"/>
              </a:rPr>
              <a:t>www.pythonlearn.com</a:t>
            </a:r>
          </a:p>
        </p:txBody>
      </p:sp>
      <p:pic>
        <p:nvPicPr>
          <p:cNvPr id="164" name="Shape 164"/>
          <p:cNvPicPr preferRelativeResize="0"/>
          <p:nvPr/>
        </p:nvPicPr>
        <p:blipFill rotWithShape="1">
          <a:blip r:embed="rId5">
            <a:alphaModFix/>
          </a:blip>
          <a:srcRect/>
          <a:stretch/>
        </p:blipFill>
        <p:spPr>
          <a:xfrm>
            <a:off x="357328" y="4350038"/>
            <a:ext cx="576450" cy="5764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FF00"/>
              </a:buClr>
              <a:buSzPct val="25000"/>
            </a:pPr>
            <a:r>
              <a:rPr lang="en-US" sz="4300" dirty="0">
                <a:solidFill>
                  <a:srgbClr val="F6CD2E"/>
                </a:solidFill>
                <a:ea typeface="Gill Sans SemiBold"/>
                <a:cs typeface="Gill Sans SemiBold"/>
                <a:sym typeface="Cabin"/>
              </a:rPr>
              <a:t>Database Administrator (</a:t>
            </a:r>
            <a:r>
              <a:rPr lang="en-US" sz="4300" dirty="0" err="1">
                <a:solidFill>
                  <a:srgbClr val="F6CD2E"/>
                </a:solidFill>
                <a:ea typeface="Gill Sans SemiBold"/>
                <a:cs typeface="Gill Sans SemiBold"/>
                <a:sym typeface="Cabin"/>
              </a:rPr>
              <a:t>dba</a:t>
            </a:r>
            <a:r>
              <a:rPr lang="en-US" sz="4300" dirty="0">
                <a:solidFill>
                  <a:srgbClr val="F6CD2E"/>
                </a:solidFill>
                <a:ea typeface="Gill Sans SemiBold"/>
                <a:cs typeface="Gill Sans SemiBold"/>
                <a:sym typeface="Cabin"/>
              </a:rPr>
              <a:t>)</a:t>
            </a:r>
          </a:p>
        </p:txBody>
      </p:sp>
      <p:sp>
        <p:nvSpPr>
          <p:cNvPr id="227" name="Shape 227"/>
          <p:cNvSpPr txBox="1"/>
          <p:nvPr/>
        </p:nvSpPr>
        <p:spPr>
          <a:xfrm>
            <a:off x="1757363" y="4622007"/>
            <a:ext cx="6157181" cy="349987"/>
          </a:xfrm>
          <a:prstGeom prst="rect">
            <a:avLst/>
          </a:prstGeom>
          <a:noFill/>
          <a:ln>
            <a:noFill/>
          </a:ln>
        </p:spPr>
        <p:txBody>
          <a:bodyPr lIns="0" tIns="0" rIns="0" bIns="0" anchor="ctr" anchorCtr="0">
            <a:noAutofit/>
          </a:bodyPr>
          <a:lstStyle/>
          <a:p>
            <a:pPr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http://en.wikipedia.org/wiki/Database_administrator</a:t>
            </a:r>
          </a:p>
        </p:txBody>
      </p:sp>
      <p:sp>
        <p:nvSpPr>
          <p:cNvPr id="228" name="Shape 228"/>
          <p:cNvSpPr txBox="1"/>
          <p:nvPr/>
        </p:nvSpPr>
        <p:spPr>
          <a:xfrm>
            <a:off x="851456" y="1400175"/>
            <a:ext cx="7378763" cy="2764631"/>
          </a:xfrm>
          <a:prstGeom prst="rect">
            <a:avLst/>
          </a:prstGeom>
          <a:noFill/>
          <a:ln>
            <a:noFill/>
          </a:ln>
        </p:spPr>
        <p:txBody>
          <a:bodyPr lIns="0" tIns="0" rIns="0" bIns="0" anchor="ctr" anchorCtr="0">
            <a:noAutofit/>
          </a:bodyPr>
          <a:lstStyle/>
          <a:p>
            <a:pPr algn="ctr">
              <a:buClr>
                <a:srgbClr val="00FF00"/>
              </a:buClr>
              <a:buSzPct val="25000"/>
            </a:pPr>
            <a:r>
              <a:rPr lang="en-US" sz="2000" dirty="0">
                <a:solidFill>
                  <a:schemeClr val="bg1"/>
                </a:solidFill>
                <a:latin typeface="Gill Sans SemiBold"/>
                <a:ea typeface="Gill Sans SemiBold"/>
                <a:cs typeface="Gill Sans SemiBold"/>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Data Analysis Structure</a:t>
            </a:r>
          </a:p>
        </p:txBody>
      </p:sp>
      <p:sp>
        <p:nvSpPr>
          <p:cNvPr id="210" name="Shape 210"/>
          <p:cNvSpPr txBox="1"/>
          <p:nvPr/>
        </p:nvSpPr>
        <p:spPr>
          <a:xfrm>
            <a:off x="6307932" y="1594433"/>
            <a:ext cx="2193075" cy="1235925"/>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Database </a:t>
            </a:r>
          </a:p>
          <a:p>
            <a:pPr algn="ctr">
              <a:buClr>
                <a:schemeClr val="lt1"/>
              </a:buClr>
              <a:buSzPct val="25000"/>
            </a:pPr>
            <a:r>
              <a:rPr lang="en-US" sz="2500" dirty="0">
                <a:solidFill>
                  <a:schemeClr val="lt1"/>
                </a:solidFill>
                <a:latin typeface="Gill Sans SemiBold"/>
                <a:ea typeface="Gill Sans SemiBold"/>
                <a:cs typeface="Gill Sans SemiBold"/>
                <a:sym typeface="Cabin"/>
              </a:rPr>
              <a:t>File</a:t>
            </a:r>
          </a:p>
        </p:txBody>
      </p:sp>
      <p:sp>
        <p:nvSpPr>
          <p:cNvPr id="211" name="Shape 211"/>
          <p:cNvSpPr txBox="1"/>
          <p:nvPr/>
        </p:nvSpPr>
        <p:spPr>
          <a:xfrm>
            <a:off x="3412382" y="1594434"/>
            <a:ext cx="1884832" cy="1062212"/>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Python</a:t>
            </a:r>
          </a:p>
          <a:p>
            <a:pPr algn="ctr">
              <a:buClr>
                <a:schemeClr val="lt1"/>
              </a:buClr>
              <a:buSzPct val="25000"/>
            </a:pPr>
            <a:r>
              <a:rPr lang="en-US" sz="2500" dirty="0">
                <a:solidFill>
                  <a:schemeClr val="lt1"/>
                </a:solidFill>
                <a:latin typeface="Gill Sans SemiBold"/>
                <a:ea typeface="Gill Sans SemiBold"/>
                <a:cs typeface="Gill Sans SemiBold"/>
                <a:sym typeface="Cabin"/>
              </a:rPr>
              <a:t>Programs</a:t>
            </a:r>
          </a:p>
        </p:txBody>
      </p:sp>
      <p:sp>
        <p:nvSpPr>
          <p:cNvPr id="214" name="Shape 214"/>
          <p:cNvSpPr txBox="1"/>
          <p:nvPr/>
        </p:nvSpPr>
        <p:spPr>
          <a:xfrm>
            <a:off x="3743572" y="3864460"/>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You</a:t>
            </a:r>
          </a:p>
        </p:txBody>
      </p:sp>
      <p:sp>
        <p:nvSpPr>
          <p:cNvPr id="215" name="Shape 215"/>
          <p:cNvSpPr txBox="1"/>
          <p:nvPr/>
        </p:nvSpPr>
        <p:spPr>
          <a:xfrm>
            <a:off x="6121167" y="3510063"/>
            <a:ext cx="2193075" cy="1235925"/>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SQLite</a:t>
            </a:r>
          </a:p>
          <a:p>
            <a:pPr algn="ctr">
              <a:buClr>
                <a:schemeClr val="lt1"/>
              </a:buClr>
              <a:buSzPct val="25000"/>
            </a:pPr>
            <a:r>
              <a:rPr lang="en-US" sz="2500" dirty="0">
                <a:solidFill>
                  <a:schemeClr val="lt1"/>
                </a:solidFill>
                <a:latin typeface="Gill Sans SemiBold"/>
                <a:ea typeface="Gill Sans SemiBold"/>
                <a:cs typeface="Gill Sans SemiBold"/>
                <a:sym typeface="Cabin"/>
              </a:rPr>
              <a:t>Browser</a:t>
            </a:r>
          </a:p>
        </p:txBody>
      </p:sp>
      <p:sp>
        <p:nvSpPr>
          <p:cNvPr id="216" name="Shape 216"/>
          <p:cNvSpPr/>
          <p:nvPr/>
        </p:nvSpPr>
        <p:spPr>
          <a:xfrm>
            <a:off x="5366397" y="1760967"/>
            <a:ext cx="854516"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500" dirty="0">
                <a:solidFill>
                  <a:schemeClr val="lt1"/>
                </a:solidFill>
                <a:latin typeface="Gill Sans SemiBold"/>
                <a:ea typeface="Gill Sans SemiBold"/>
                <a:cs typeface="Gill Sans SemiBold"/>
                <a:sym typeface="Cabin"/>
              </a:rPr>
              <a:t>SQL</a:t>
            </a:r>
          </a:p>
        </p:txBody>
      </p:sp>
      <p:sp>
        <p:nvSpPr>
          <p:cNvPr id="217" name="Shape 217"/>
          <p:cNvSpPr/>
          <p:nvPr/>
        </p:nvSpPr>
        <p:spPr>
          <a:xfrm rot="5400000">
            <a:off x="6996673" y="2576699"/>
            <a:ext cx="621451" cy="1128769"/>
          </a:xfrm>
          <a:prstGeom prst="leftRightArrow">
            <a:avLst>
              <a:gd name="adj1" fmla="val 60467"/>
              <a:gd name="adj2" fmla="val 19531"/>
            </a:avLst>
          </a:prstGeom>
          <a:blipFill rotWithShape="0">
            <a:blip r:embed="rId3">
              <a:alphaModFix/>
            </a:blip>
            <a:stretch>
              <a:fillRect l="1" t="-2" r="1" b="-2"/>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
        <p:nvSpPr>
          <p:cNvPr id="218" name="Shape 218"/>
          <p:cNvSpPr txBox="1"/>
          <p:nvPr/>
        </p:nvSpPr>
        <p:spPr>
          <a:xfrm>
            <a:off x="7092159" y="2975778"/>
            <a:ext cx="519749" cy="349987"/>
          </a:xfrm>
          <a:prstGeom prst="rect">
            <a:avLst/>
          </a:prstGeom>
          <a:noFill/>
          <a:ln>
            <a:noFill/>
          </a:ln>
        </p:spPr>
        <p:txBody>
          <a:bodyPr lIns="0" tIns="0" rIns="0" bIns="0" anchor="ctr" anchorCtr="0">
            <a:noAutofit/>
          </a:bodyPr>
          <a:lstStyle/>
          <a:p>
            <a:pPr algn="ctr">
              <a:buClr>
                <a:srgbClr val="000000"/>
              </a:buClr>
              <a:buSzPct val="25000"/>
            </a:pPr>
            <a:r>
              <a:rPr lang="en-US" sz="2000" dirty="0">
                <a:solidFill>
                  <a:schemeClr val="lt1"/>
                </a:solidFill>
                <a:latin typeface="Gill Sans SemiBold"/>
                <a:ea typeface="Gill Sans SemiBold"/>
                <a:cs typeface="Gill Sans SemiBold"/>
                <a:sym typeface="Cabin"/>
              </a:rPr>
              <a:t>SQL</a:t>
            </a:r>
          </a:p>
        </p:txBody>
      </p:sp>
      <p:cxnSp>
        <p:nvCxnSpPr>
          <p:cNvPr id="219" name="Shape 219"/>
          <p:cNvCxnSpPr/>
          <p:nvPr/>
        </p:nvCxnSpPr>
        <p:spPr>
          <a:xfrm flipV="1">
            <a:off x="4354363" y="2656646"/>
            <a:ext cx="0" cy="1122674"/>
          </a:xfrm>
          <a:prstGeom prst="straightConnector1">
            <a:avLst/>
          </a:prstGeom>
          <a:noFill/>
          <a:ln w="63500" cap="rnd" cmpd="sng">
            <a:solidFill>
              <a:schemeClr val="lt1"/>
            </a:solidFill>
            <a:prstDash val="solid"/>
            <a:miter/>
            <a:headEnd type="stealth" w="med" len="med"/>
            <a:tailEnd type="stealth" w="med" len="med"/>
          </a:ln>
        </p:spPr>
      </p:cxnSp>
      <p:cxnSp>
        <p:nvCxnSpPr>
          <p:cNvPr id="221" name="Shape 221"/>
          <p:cNvCxnSpPr/>
          <p:nvPr/>
        </p:nvCxnSpPr>
        <p:spPr>
          <a:xfrm flipH="1">
            <a:off x="4965153" y="4224438"/>
            <a:ext cx="1063612" cy="0"/>
          </a:xfrm>
          <a:prstGeom prst="straightConnector1">
            <a:avLst/>
          </a:prstGeom>
          <a:noFill/>
          <a:ln w="63500" cap="rnd" cmpd="sng">
            <a:solidFill>
              <a:schemeClr val="lt1"/>
            </a:solidFill>
            <a:prstDash val="solid"/>
            <a:miter/>
            <a:headEnd type="stealth" w="med" len="med"/>
            <a:tailEnd type="stealth" w="med" len="med"/>
          </a:ln>
        </p:spPr>
      </p:cxnSp>
      <p:sp>
        <p:nvSpPr>
          <p:cNvPr id="5" name="Can 4"/>
          <p:cNvSpPr/>
          <p:nvPr/>
        </p:nvSpPr>
        <p:spPr>
          <a:xfrm>
            <a:off x="1637927" y="1335060"/>
            <a:ext cx="901212" cy="847360"/>
          </a:xfrm>
          <a:prstGeom prst="can">
            <a:avLst/>
          </a:prstGeom>
        </p:spPr>
        <p:style>
          <a:lnRef idx="1">
            <a:schemeClr val="accent1"/>
          </a:lnRef>
          <a:fillRef idx="3">
            <a:schemeClr val="accent1"/>
          </a:fillRef>
          <a:effectRef idx="2">
            <a:schemeClr val="accent1"/>
          </a:effectRef>
          <a:fontRef idx="minor">
            <a:schemeClr val="lt1"/>
          </a:fontRef>
        </p:style>
        <p:txBody>
          <a:bodyPr lIns="51435" tIns="25718" rIns="51435" bIns="25718" rtlCol="0" anchor="ctr"/>
          <a:lstStyle/>
          <a:p>
            <a:pPr algn="ctr"/>
            <a:r>
              <a:rPr lang="en-US" sz="1800" dirty="0">
                <a:solidFill>
                  <a:srgbClr val="FF00FF"/>
                </a:solidFill>
                <a:latin typeface="Gill Sans SemiBold"/>
                <a:cs typeface="Gill Sans SemiBold"/>
              </a:rPr>
              <a:t>Input</a:t>
            </a:r>
          </a:p>
          <a:p>
            <a:pPr algn="ctr"/>
            <a:r>
              <a:rPr lang="en-US" sz="1800" dirty="0">
                <a:solidFill>
                  <a:srgbClr val="FF00FF"/>
                </a:solidFill>
                <a:latin typeface="Gill Sans SemiBold"/>
                <a:cs typeface="Gill Sans SemiBold"/>
              </a:rPr>
              <a:t>Files</a:t>
            </a:r>
          </a:p>
        </p:txBody>
      </p:sp>
      <p:sp>
        <p:nvSpPr>
          <p:cNvPr id="19" name="Can 18"/>
          <p:cNvSpPr/>
          <p:nvPr/>
        </p:nvSpPr>
        <p:spPr>
          <a:xfrm>
            <a:off x="2407254" y="3119903"/>
            <a:ext cx="901212" cy="847360"/>
          </a:xfrm>
          <a:prstGeom prst="can">
            <a:avLst/>
          </a:prstGeom>
        </p:spPr>
        <p:style>
          <a:lnRef idx="1">
            <a:schemeClr val="accent1"/>
          </a:lnRef>
          <a:fillRef idx="3">
            <a:schemeClr val="accent1"/>
          </a:fillRef>
          <a:effectRef idx="2">
            <a:schemeClr val="accent1"/>
          </a:effectRef>
          <a:fontRef idx="minor">
            <a:schemeClr val="lt1"/>
          </a:fontRef>
        </p:style>
        <p:txBody>
          <a:bodyPr lIns="51435" tIns="25718" rIns="51435" bIns="25718" rtlCol="0" anchor="ctr"/>
          <a:lstStyle/>
          <a:p>
            <a:pPr algn="ctr"/>
            <a:r>
              <a:rPr lang="en-US" sz="1800" dirty="0">
                <a:solidFill>
                  <a:srgbClr val="FF00FF"/>
                </a:solidFill>
                <a:latin typeface="Gill Sans SemiBold"/>
                <a:cs typeface="Gill Sans SemiBold"/>
              </a:rPr>
              <a:t>Output</a:t>
            </a:r>
          </a:p>
          <a:p>
            <a:pPr algn="ctr"/>
            <a:r>
              <a:rPr lang="en-US" sz="1800" dirty="0">
                <a:solidFill>
                  <a:srgbClr val="FF00FF"/>
                </a:solidFill>
                <a:latin typeface="Gill Sans SemiBold"/>
                <a:cs typeface="Gill Sans SemiBold"/>
              </a:rPr>
              <a:t>Files</a:t>
            </a:r>
          </a:p>
        </p:txBody>
      </p:sp>
      <p:sp>
        <p:nvSpPr>
          <p:cNvPr id="20" name="Shape 214"/>
          <p:cNvSpPr txBox="1"/>
          <p:nvPr/>
        </p:nvSpPr>
        <p:spPr>
          <a:xfrm>
            <a:off x="564777" y="2556833"/>
            <a:ext cx="1028062" cy="547049"/>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R</a:t>
            </a:r>
          </a:p>
        </p:txBody>
      </p:sp>
      <p:sp>
        <p:nvSpPr>
          <p:cNvPr id="21" name="Shape 214"/>
          <p:cNvSpPr txBox="1"/>
          <p:nvPr/>
        </p:nvSpPr>
        <p:spPr>
          <a:xfrm>
            <a:off x="564777" y="3336556"/>
            <a:ext cx="1028062" cy="547049"/>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Excel</a:t>
            </a:r>
          </a:p>
        </p:txBody>
      </p:sp>
      <p:sp>
        <p:nvSpPr>
          <p:cNvPr id="22" name="Shape 214"/>
          <p:cNvSpPr txBox="1"/>
          <p:nvPr/>
        </p:nvSpPr>
        <p:spPr>
          <a:xfrm>
            <a:off x="564778" y="4095964"/>
            <a:ext cx="1028062" cy="547049"/>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D3.js</a:t>
            </a:r>
          </a:p>
        </p:txBody>
      </p:sp>
      <p:cxnSp>
        <p:nvCxnSpPr>
          <p:cNvPr id="23" name="Shape 219"/>
          <p:cNvCxnSpPr>
            <a:stCxn id="211" idx="1"/>
            <a:endCxn id="19" idx="1"/>
          </p:cNvCxnSpPr>
          <p:nvPr/>
        </p:nvCxnSpPr>
        <p:spPr>
          <a:xfrm flipH="1">
            <a:off x="2857860" y="2125540"/>
            <a:ext cx="554522" cy="994363"/>
          </a:xfrm>
          <a:prstGeom prst="straightConnector1">
            <a:avLst/>
          </a:prstGeom>
          <a:noFill/>
          <a:ln w="63500" cap="rnd" cmpd="sng">
            <a:solidFill>
              <a:schemeClr val="lt1"/>
            </a:solidFill>
            <a:prstDash val="solid"/>
            <a:miter/>
            <a:headEnd type="none" w="med" len="med"/>
            <a:tailEnd type="arrow" w="med" len="med"/>
          </a:ln>
        </p:spPr>
      </p:cxnSp>
      <p:cxnSp>
        <p:nvCxnSpPr>
          <p:cNvPr id="27" name="Shape 219"/>
          <p:cNvCxnSpPr>
            <a:stCxn id="5" idx="4"/>
            <a:endCxn id="211" idx="1"/>
          </p:cNvCxnSpPr>
          <p:nvPr/>
        </p:nvCxnSpPr>
        <p:spPr>
          <a:xfrm>
            <a:off x="2539139" y="1758740"/>
            <a:ext cx="873243" cy="366800"/>
          </a:xfrm>
          <a:prstGeom prst="straightConnector1">
            <a:avLst/>
          </a:prstGeom>
          <a:noFill/>
          <a:ln w="63500" cap="rnd" cmpd="sng">
            <a:solidFill>
              <a:schemeClr val="lt1"/>
            </a:solidFill>
            <a:prstDash val="solid"/>
            <a:miter/>
            <a:headEnd type="none" w="med" len="med"/>
            <a:tailEnd type="arrow" w="med" len="med"/>
          </a:ln>
        </p:spPr>
      </p:cxnSp>
      <p:cxnSp>
        <p:nvCxnSpPr>
          <p:cNvPr id="30" name="Shape 219"/>
          <p:cNvCxnSpPr>
            <a:stCxn id="19" idx="2"/>
            <a:endCxn id="20" idx="3"/>
          </p:cNvCxnSpPr>
          <p:nvPr/>
        </p:nvCxnSpPr>
        <p:spPr>
          <a:xfrm flipH="1" flipV="1">
            <a:off x="1592839" y="2830358"/>
            <a:ext cx="814415" cy="713225"/>
          </a:xfrm>
          <a:prstGeom prst="straightConnector1">
            <a:avLst/>
          </a:prstGeom>
          <a:noFill/>
          <a:ln w="63500" cap="rnd" cmpd="sng">
            <a:solidFill>
              <a:schemeClr val="lt1"/>
            </a:solidFill>
            <a:prstDash val="solid"/>
            <a:miter/>
            <a:headEnd type="none" w="med" len="med"/>
            <a:tailEnd type="arrow" w="med" len="med"/>
          </a:ln>
        </p:spPr>
      </p:cxnSp>
      <p:cxnSp>
        <p:nvCxnSpPr>
          <p:cNvPr id="33" name="Shape 219"/>
          <p:cNvCxnSpPr>
            <a:stCxn id="19" idx="2"/>
            <a:endCxn id="21" idx="3"/>
          </p:cNvCxnSpPr>
          <p:nvPr/>
        </p:nvCxnSpPr>
        <p:spPr>
          <a:xfrm flipH="1">
            <a:off x="1592839" y="3543583"/>
            <a:ext cx="814415" cy="66498"/>
          </a:xfrm>
          <a:prstGeom prst="straightConnector1">
            <a:avLst/>
          </a:prstGeom>
          <a:noFill/>
          <a:ln w="63500" cap="rnd" cmpd="sng">
            <a:solidFill>
              <a:schemeClr val="lt1"/>
            </a:solidFill>
            <a:prstDash val="solid"/>
            <a:miter/>
            <a:headEnd type="none" w="med" len="med"/>
            <a:tailEnd type="arrow" w="med" len="med"/>
          </a:ln>
        </p:spPr>
      </p:cxnSp>
      <p:cxnSp>
        <p:nvCxnSpPr>
          <p:cNvPr id="40" name="Shape 219"/>
          <p:cNvCxnSpPr>
            <a:stCxn id="19" idx="2"/>
            <a:endCxn id="22" idx="3"/>
          </p:cNvCxnSpPr>
          <p:nvPr/>
        </p:nvCxnSpPr>
        <p:spPr>
          <a:xfrm flipH="1">
            <a:off x="1592840" y="3543583"/>
            <a:ext cx="814414" cy="825906"/>
          </a:xfrm>
          <a:prstGeom prst="straightConnector1">
            <a:avLst/>
          </a:prstGeom>
          <a:noFill/>
          <a:ln w="63500" cap="rnd" cmpd="sng">
            <a:solidFill>
              <a:schemeClr val="lt1"/>
            </a:solidFill>
            <a:prstDash val="solid"/>
            <a:miter/>
            <a:headEnd type="none" w="med" len="med"/>
            <a:tailEnd type="arrow" w="med" len="med"/>
          </a:ln>
        </p:spPr>
      </p:cxnSp>
    </p:spTree>
    <p:extLst>
      <p:ext uri="{BB962C8B-B14F-4D97-AF65-F5344CB8AC3E}">
        <p14:creationId xmlns:p14="http://schemas.microsoft.com/office/powerpoint/2010/main" val="14717076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Database Model</a:t>
            </a:r>
          </a:p>
        </p:txBody>
      </p:sp>
      <p:sp>
        <p:nvSpPr>
          <p:cNvPr id="234" name="Shape 234"/>
          <p:cNvSpPr txBox="1"/>
          <p:nvPr/>
        </p:nvSpPr>
        <p:spPr>
          <a:xfrm>
            <a:off x="2008728" y="4433484"/>
            <a:ext cx="5127131" cy="349987"/>
          </a:xfrm>
          <a:prstGeom prst="rect">
            <a:avLst/>
          </a:prstGeom>
          <a:noFill/>
          <a:ln>
            <a:noFill/>
          </a:ln>
        </p:spPr>
        <p:txBody>
          <a:bodyPr lIns="0" tIns="0" rIns="0" bIns="0" anchor="ctr" anchorCtr="0">
            <a:noAutofit/>
          </a:bodyPr>
          <a:lstStyle/>
          <a:p>
            <a:pPr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http://en.wikipedia.org/wiki/Database_model</a:t>
            </a:r>
          </a:p>
        </p:txBody>
      </p:sp>
      <p:sp>
        <p:nvSpPr>
          <p:cNvPr id="235" name="Shape 235"/>
          <p:cNvSpPr txBox="1"/>
          <p:nvPr/>
        </p:nvSpPr>
        <p:spPr>
          <a:xfrm>
            <a:off x="1284090" y="1489472"/>
            <a:ext cx="6565049" cy="2557406"/>
          </a:xfrm>
          <a:prstGeom prst="rect">
            <a:avLst/>
          </a:prstGeom>
          <a:noFill/>
          <a:ln>
            <a:noFill/>
          </a:ln>
        </p:spPr>
        <p:txBody>
          <a:bodyPr lIns="0" tIns="0" rIns="0" bIns="0" anchor="ctr" anchorCtr="0">
            <a:noAutofit/>
          </a:bodyPr>
          <a:lstStyle/>
          <a:p>
            <a:pPr algn="ctr">
              <a:buClr>
                <a:schemeClr val="lt1"/>
              </a:buClr>
              <a:buSzPct val="25000"/>
            </a:pPr>
            <a:r>
              <a:rPr lang="en-US" sz="2200" dirty="0">
                <a:solidFill>
                  <a:schemeClr val="lt1"/>
                </a:solidFill>
                <a:latin typeface="Gill Sans SemiBold"/>
                <a:ea typeface="Gill Sans SemiBold"/>
                <a:cs typeface="Gill Sans SemiBold"/>
                <a:sym typeface="Cabin"/>
              </a:rPr>
              <a:t>A </a:t>
            </a:r>
            <a:r>
              <a:rPr lang="en-US" sz="2200" dirty="0">
                <a:solidFill>
                  <a:srgbClr val="00FF00"/>
                </a:solidFill>
                <a:latin typeface="Gill Sans SemiBold"/>
                <a:ea typeface="Gill Sans SemiBold"/>
                <a:cs typeface="Gill Sans SemiBold"/>
                <a:sym typeface="Cabin"/>
              </a:rPr>
              <a:t>database model</a:t>
            </a:r>
            <a:r>
              <a:rPr lang="en-US" sz="2200" dirty="0">
                <a:solidFill>
                  <a:schemeClr val="lt1"/>
                </a:solidFill>
                <a:latin typeface="Gill Sans SemiBold"/>
                <a:ea typeface="Gill Sans SemiBold"/>
                <a:cs typeface="Gill Sans SemiBold"/>
                <a:sym typeface="Cabin"/>
              </a:rPr>
              <a:t> or </a:t>
            </a:r>
            <a:r>
              <a:rPr lang="en-US" sz="2200" dirty="0">
                <a:solidFill>
                  <a:srgbClr val="00FF00"/>
                </a:solidFill>
                <a:latin typeface="Gill Sans SemiBold"/>
                <a:ea typeface="Gill Sans SemiBold"/>
                <a:cs typeface="Gill Sans SemiBold"/>
                <a:sym typeface="Cabin"/>
              </a:rPr>
              <a:t>database schema</a:t>
            </a:r>
            <a:r>
              <a:rPr lang="en-US" sz="2200" dirty="0">
                <a:solidFill>
                  <a:schemeClr val="lt1"/>
                </a:solidFill>
                <a:latin typeface="Gill Sans SemiBold"/>
                <a:ea typeface="Gill Sans SemiBold"/>
                <a:cs typeface="Gill Sans SemiBold"/>
                <a:sym typeface="Cabin"/>
              </a:rPr>
              <a:t> is the </a:t>
            </a:r>
            <a:r>
              <a:rPr lang="en-US" sz="2200" dirty="0">
                <a:solidFill>
                  <a:srgbClr val="FF00FF"/>
                </a:solidFill>
                <a:latin typeface="Gill Sans SemiBold"/>
                <a:ea typeface="Gill Sans SemiBold"/>
                <a:cs typeface="Gill Sans SemiBold"/>
                <a:sym typeface="Cabin"/>
              </a:rPr>
              <a:t>structure or format of a database</a:t>
            </a:r>
            <a:r>
              <a:rPr lang="en-US" sz="2200" dirty="0">
                <a:solidFill>
                  <a:schemeClr val="lt1"/>
                </a:solidFill>
                <a:latin typeface="Gill Sans SemiBold"/>
                <a:ea typeface="Gill Sans SemiBold"/>
                <a:cs typeface="Gill Sans SemiBold"/>
                <a:sym typeface="Cabin"/>
              </a:rPr>
              <a:t>, described in a formal language supported by the database management system, In other words, a “database model” is the application of a data model when used in conjunction with a database management system.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Common Database Systems</a:t>
            </a:r>
          </a:p>
        </p:txBody>
      </p:sp>
      <p:sp>
        <p:nvSpPr>
          <p:cNvPr id="248" name="Shape 248"/>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Three Major Database Management Systems in wide use</a:t>
            </a:r>
          </a:p>
          <a:p>
            <a:pPr marL="514350" lvl="1" indent="-257175">
              <a:spcBef>
                <a:spcPts val="563"/>
              </a:spcBef>
              <a:buClr>
                <a:schemeClr val="lt1"/>
              </a:buClr>
              <a:buSzPct val="100000"/>
              <a:buFont typeface="Cabin"/>
              <a:buChar char="•"/>
            </a:pPr>
            <a:r>
              <a:rPr lang="en-US" sz="2200" b="0" dirty="0">
                <a:solidFill>
                  <a:srgbClr val="00FF00"/>
                </a:solidFill>
                <a:ea typeface="Gill Sans SemiBold"/>
                <a:cs typeface="Gill Sans SemiBold"/>
                <a:sym typeface="Cabin"/>
              </a:rPr>
              <a:t>Oracle</a:t>
            </a:r>
            <a:r>
              <a:rPr lang="en-US" sz="2200" b="0" dirty="0">
                <a:solidFill>
                  <a:schemeClr val="lt1"/>
                </a:solidFill>
                <a:ea typeface="Gill Sans SemiBold"/>
                <a:cs typeface="Gill Sans SemiBold"/>
                <a:sym typeface="Cabin"/>
              </a:rPr>
              <a:t> - Large, commercial, enterprise-scale, very very </a:t>
            </a:r>
            <a:r>
              <a:rPr lang="en-US" sz="2200" b="0" dirty="0" err="1">
                <a:solidFill>
                  <a:schemeClr val="lt1"/>
                </a:solidFill>
                <a:ea typeface="Gill Sans SemiBold"/>
                <a:cs typeface="Gill Sans SemiBold"/>
                <a:sym typeface="Cabin"/>
              </a:rPr>
              <a:t>tweakable</a:t>
            </a:r>
            <a:endParaRPr lang="en-US" sz="2200" b="0" dirty="0">
              <a:solidFill>
                <a:schemeClr val="lt1"/>
              </a:solidFill>
              <a:ea typeface="Gill Sans SemiBold"/>
              <a:cs typeface="Gill Sans SemiBold"/>
              <a:sym typeface="Cabin"/>
            </a:endParaRPr>
          </a:p>
          <a:p>
            <a:pPr marL="514350" lvl="1" indent="-257175">
              <a:spcBef>
                <a:spcPts val="563"/>
              </a:spcBef>
              <a:buClr>
                <a:schemeClr val="lt1"/>
              </a:buClr>
              <a:buSzPct val="100000"/>
              <a:buFont typeface="Cabin"/>
              <a:buChar char="•"/>
            </a:pPr>
            <a:r>
              <a:rPr lang="en-US" sz="2200" b="0" dirty="0" err="1">
                <a:solidFill>
                  <a:srgbClr val="00FF00"/>
                </a:solidFill>
                <a:ea typeface="Gill Sans SemiBold"/>
                <a:cs typeface="Gill Sans SemiBold"/>
                <a:sym typeface="Cabin"/>
              </a:rPr>
              <a:t>MySql</a:t>
            </a:r>
            <a:r>
              <a:rPr lang="en-US" sz="2200" b="0" dirty="0">
                <a:solidFill>
                  <a:schemeClr val="lt1"/>
                </a:solidFill>
                <a:ea typeface="Gill Sans SemiBold"/>
                <a:cs typeface="Gill Sans SemiBold"/>
                <a:sym typeface="Cabin"/>
              </a:rPr>
              <a:t> - Simpler but very fast and scalable - commercial open source</a:t>
            </a:r>
          </a:p>
          <a:p>
            <a:pPr marL="514350" lvl="1" indent="-257175">
              <a:spcBef>
                <a:spcPts val="563"/>
              </a:spcBef>
              <a:buClr>
                <a:schemeClr val="lt1"/>
              </a:buClr>
              <a:buSzPct val="100000"/>
              <a:buFont typeface="Cabin"/>
              <a:buChar char="•"/>
            </a:pPr>
            <a:r>
              <a:rPr lang="en-US" sz="2200" b="0" dirty="0" err="1">
                <a:solidFill>
                  <a:srgbClr val="00FF00"/>
                </a:solidFill>
                <a:ea typeface="Gill Sans SemiBold"/>
                <a:cs typeface="Gill Sans SemiBold"/>
                <a:sym typeface="Cabin"/>
              </a:rPr>
              <a:t>SqlServer</a:t>
            </a:r>
            <a:r>
              <a:rPr lang="en-US" sz="2200" b="0" dirty="0">
                <a:solidFill>
                  <a:schemeClr val="lt1"/>
                </a:solidFill>
                <a:ea typeface="Gill Sans SemiBold"/>
                <a:cs typeface="Gill Sans SemiBold"/>
                <a:sym typeface="Cabin"/>
              </a:rPr>
              <a:t> - Very nice - from Microsoft (also Access)</a:t>
            </a:r>
          </a:p>
          <a:p>
            <a:pPr marL="257175"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Many other smaller projects, free and open source</a:t>
            </a:r>
          </a:p>
          <a:p>
            <a:pPr marL="514350" lvl="1"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HSQL, </a:t>
            </a:r>
            <a:r>
              <a:rPr lang="en-US" sz="2200" b="0" dirty="0">
                <a:solidFill>
                  <a:srgbClr val="00FF00"/>
                </a:solidFill>
                <a:ea typeface="Gill Sans SemiBold"/>
                <a:cs typeface="Gill Sans SemiBold"/>
                <a:sym typeface="Cabin"/>
              </a:rPr>
              <a:t>SQLite</a:t>
            </a:r>
            <a:r>
              <a:rPr lang="en-US" sz="2200" b="0" dirty="0">
                <a:solidFill>
                  <a:schemeClr val="lt1"/>
                </a:solidFill>
                <a:ea typeface="Gill Sans SemiBold"/>
                <a:cs typeface="Gill Sans SemiBold"/>
                <a:sym typeface="Cabin"/>
              </a:rPr>
              <a:t>, </a:t>
            </a:r>
            <a:r>
              <a:rPr lang="en-US" sz="2200" b="0" dirty="0" err="1">
                <a:solidFill>
                  <a:schemeClr val="lt1"/>
                </a:solidFill>
                <a:ea typeface="Gill Sans SemiBold"/>
                <a:cs typeface="Gill Sans SemiBold"/>
                <a:sym typeface="Cabin"/>
              </a:rPr>
              <a:t>Postgress</a:t>
            </a:r>
            <a:r>
              <a:rPr lang="en-US" sz="2200" b="0" dirty="0">
                <a:solidFill>
                  <a:schemeClr val="lt1"/>
                </a:solidFill>
                <a:ea typeface="Gill Sans SemiBold"/>
                <a:cs typeface="Gill Sans SemiBold"/>
                <a:sym typeface="Cabin"/>
              </a:rPr>
              <a:t>, ...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650081" y="135732"/>
            <a:ext cx="7836694" cy="1114424"/>
          </a:xfrm>
          <a:prstGeom prst="rect">
            <a:avLst/>
          </a:prstGeom>
          <a:noFill/>
          <a:ln>
            <a:noFill/>
          </a:ln>
        </p:spPr>
        <p:txBody>
          <a:bodyPr lIns="21431" tIns="21431" rIns="21431" bIns="21431" anchor="ctr" anchorCtr="0">
            <a:noAutofit/>
          </a:bodyPr>
          <a:lstStyle/>
          <a:p>
            <a:pPr>
              <a:spcBef>
                <a:spcPts val="0"/>
              </a:spcBef>
              <a:buClr>
                <a:schemeClr val="lt1"/>
              </a:buClr>
              <a:buSzPct val="25000"/>
            </a:pPr>
            <a:r>
              <a:rPr lang="en-US" sz="4300" dirty="0">
                <a:solidFill>
                  <a:srgbClr val="F6CD2E"/>
                </a:solidFill>
                <a:ea typeface="Gill Sans SemiBold"/>
                <a:cs typeface="Gill Sans SemiBold"/>
                <a:sym typeface="Cabin"/>
              </a:rPr>
              <a:t>SQLite is in lots of software...</a:t>
            </a:r>
          </a:p>
        </p:txBody>
      </p:sp>
      <p:sp>
        <p:nvSpPr>
          <p:cNvPr id="260" name="Shape 260"/>
          <p:cNvSpPr txBox="1"/>
          <p:nvPr/>
        </p:nvSpPr>
        <p:spPr>
          <a:xfrm>
            <a:off x="2400300" y="4614863"/>
            <a:ext cx="4535662" cy="349987"/>
          </a:xfrm>
          <a:prstGeom prst="rect">
            <a:avLst/>
          </a:prstGeom>
          <a:noFill/>
          <a:ln>
            <a:noFill/>
          </a:ln>
        </p:spPr>
        <p:txBody>
          <a:bodyPr lIns="0" tIns="0" rIns="0" bIns="0" anchor="ctr" anchorCtr="0">
            <a:noAutofit/>
          </a:bodyPr>
          <a:lstStyle/>
          <a:p>
            <a:pPr algn="ctr">
              <a:buClr>
                <a:schemeClr val="lt1"/>
              </a:buClr>
              <a:buSzPct val="25000"/>
            </a:pPr>
            <a:r>
              <a:rPr lang="en-US" sz="2000" u="sng" dirty="0">
                <a:solidFill>
                  <a:srgbClr val="FFFF00"/>
                </a:solidFill>
                <a:latin typeface="Gill Sans SemiBold"/>
                <a:ea typeface="Gill Sans SemiBold"/>
                <a:cs typeface="Gill Sans SemiBold"/>
                <a:sym typeface="Cabin"/>
                <a:hlinkClick r:id="rId3"/>
              </a:rPr>
              <a:t>http://www.sqlite.org/famous.html</a:t>
            </a:r>
          </a:p>
        </p:txBody>
      </p:sp>
      <p:pic>
        <p:nvPicPr>
          <p:cNvPr id="261" name="Shape 261"/>
          <p:cNvPicPr preferRelativeResize="0"/>
          <p:nvPr/>
        </p:nvPicPr>
        <p:blipFill rotWithShape="1">
          <a:blip r:embed="rId4">
            <a:alphaModFix/>
          </a:blip>
          <a:srcRect/>
          <a:stretch/>
        </p:blipFill>
        <p:spPr>
          <a:xfrm>
            <a:off x="7200900" y="2636044"/>
            <a:ext cx="1535906" cy="685799"/>
          </a:xfrm>
          <a:prstGeom prst="rect">
            <a:avLst/>
          </a:prstGeom>
          <a:noFill/>
          <a:ln>
            <a:noFill/>
          </a:ln>
        </p:spPr>
      </p:pic>
      <p:pic>
        <p:nvPicPr>
          <p:cNvPr id="262" name="Shape 262"/>
          <p:cNvPicPr preferRelativeResize="0"/>
          <p:nvPr/>
        </p:nvPicPr>
        <p:blipFill rotWithShape="1">
          <a:blip r:embed="rId5">
            <a:alphaModFix/>
          </a:blip>
          <a:srcRect/>
          <a:stretch/>
        </p:blipFill>
        <p:spPr>
          <a:xfrm>
            <a:off x="385763" y="4093369"/>
            <a:ext cx="1535906" cy="214313"/>
          </a:xfrm>
          <a:prstGeom prst="rect">
            <a:avLst/>
          </a:prstGeom>
          <a:noFill/>
          <a:ln>
            <a:noFill/>
          </a:ln>
        </p:spPr>
      </p:pic>
      <p:pic>
        <p:nvPicPr>
          <p:cNvPr id="263" name="Shape 263"/>
          <p:cNvPicPr preferRelativeResize="0"/>
          <p:nvPr/>
        </p:nvPicPr>
        <p:blipFill rotWithShape="1">
          <a:blip r:embed="rId6">
            <a:alphaModFix/>
          </a:blip>
          <a:srcRect/>
          <a:stretch/>
        </p:blipFill>
        <p:spPr>
          <a:xfrm>
            <a:off x="1878806" y="1314451"/>
            <a:ext cx="1535906" cy="457199"/>
          </a:xfrm>
          <a:prstGeom prst="rect">
            <a:avLst/>
          </a:prstGeom>
          <a:noFill/>
          <a:ln>
            <a:noFill/>
          </a:ln>
        </p:spPr>
      </p:pic>
      <p:pic>
        <p:nvPicPr>
          <p:cNvPr id="264" name="Shape 264"/>
          <p:cNvPicPr preferRelativeResize="0"/>
          <p:nvPr/>
        </p:nvPicPr>
        <p:blipFill rotWithShape="1">
          <a:blip r:embed="rId7">
            <a:alphaModFix/>
          </a:blip>
          <a:srcRect/>
          <a:stretch/>
        </p:blipFill>
        <p:spPr>
          <a:xfrm>
            <a:off x="4950619" y="3464719"/>
            <a:ext cx="1535906" cy="428625"/>
          </a:xfrm>
          <a:prstGeom prst="rect">
            <a:avLst/>
          </a:prstGeom>
          <a:noFill/>
          <a:ln>
            <a:noFill/>
          </a:ln>
        </p:spPr>
      </p:pic>
      <p:pic>
        <p:nvPicPr>
          <p:cNvPr id="265" name="Shape 265"/>
          <p:cNvPicPr preferRelativeResize="0"/>
          <p:nvPr/>
        </p:nvPicPr>
        <p:blipFill rotWithShape="1">
          <a:blip r:embed="rId8">
            <a:alphaModFix/>
          </a:blip>
          <a:srcRect/>
          <a:stretch/>
        </p:blipFill>
        <p:spPr>
          <a:xfrm>
            <a:off x="385763" y="2050257"/>
            <a:ext cx="1535906" cy="471487"/>
          </a:xfrm>
          <a:prstGeom prst="rect">
            <a:avLst/>
          </a:prstGeom>
          <a:noFill/>
          <a:ln>
            <a:noFill/>
          </a:ln>
        </p:spPr>
      </p:pic>
      <p:pic>
        <p:nvPicPr>
          <p:cNvPr id="266" name="Shape 266"/>
          <p:cNvPicPr preferRelativeResize="0"/>
          <p:nvPr/>
        </p:nvPicPr>
        <p:blipFill rotWithShape="1">
          <a:blip r:embed="rId9">
            <a:alphaModFix/>
          </a:blip>
          <a:srcRect/>
          <a:stretch/>
        </p:blipFill>
        <p:spPr>
          <a:xfrm>
            <a:off x="3128963" y="1964531"/>
            <a:ext cx="1535906" cy="642938"/>
          </a:xfrm>
          <a:prstGeom prst="rect">
            <a:avLst/>
          </a:prstGeom>
          <a:noFill/>
          <a:ln>
            <a:noFill/>
          </a:ln>
        </p:spPr>
      </p:pic>
      <p:pic>
        <p:nvPicPr>
          <p:cNvPr id="267" name="Shape 267"/>
          <p:cNvPicPr preferRelativeResize="0"/>
          <p:nvPr/>
        </p:nvPicPr>
        <p:blipFill rotWithShape="1">
          <a:blip r:embed="rId10">
            <a:alphaModFix/>
          </a:blip>
          <a:srcRect/>
          <a:stretch/>
        </p:blipFill>
        <p:spPr>
          <a:xfrm>
            <a:off x="707231" y="2693194"/>
            <a:ext cx="1535906" cy="285750"/>
          </a:xfrm>
          <a:prstGeom prst="rect">
            <a:avLst/>
          </a:prstGeom>
          <a:noFill/>
          <a:ln>
            <a:noFill/>
          </a:ln>
        </p:spPr>
      </p:pic>
      <p:pic>
        <p:nvPicPr>
          <p:cNvPr id="268" name="Shape 268"/>
          <p:cNvPicPr preferRelativeResize="0"/>
          <p:nvPr/>
        </p:nvPicPr>
        <p:blipFill rotWithShape="1">
          <a:blip r:embed="rId11">
            <a:alphaModFix/>
          </a:blip>
          <a:srcRect/>
          <a:stretch/>
        </p:blipFill>
        <p:spPr>
          <a:xfrm>
            <a:off x="4121944" y="1350169"/>
            <a:ext cx="1535906" cy="378618"/>
          </a:xfrm>
          <a:prstGeom prst="rect">
            <a:avLst/>
          </a:prstGeom>
          <a:noFill/>
          <a:ln>
            <a:noFill/>
          </a:ln>
        </p:spPr>
      </p:pic>
      <p:pic>
        <p:nvPicPr>
          <p:cNvPr id="269" name="Shape 269"/>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270" name="Shape 270"/>
          <p:cNvPicPr preferRelativeResize="0"/>
          <p:nvPr/>
        </p:nvPicPr>
        <p:blipFill rotWithShape="1">
          <a:blip r:embed="rId13">
            <a:alphaModFix/>
          </a:blip>
          <a:srcRect/>
          <a:stretch/>
        </p:blipFill>
        <p:spPr>
          <a:xfrm>
            <a:off x="1185863" y="3214688"/>
            <a:ext cx="1535906" cy="535781"/>
          </a:xfrm>
          <a:prstGeom prst="rect">
            <a:avLst/>
          </a:prstGeom>
          <a:noFill/>
          <a:ln>
            <a:noFill/>
          </a:ln>
        </p:spPr>
      </p:pic>
      <p:pic>
        <p:nvPicPr>
          <p:cNvPr id="271" name="Shape 271"/>
          <p:cNvPicPr preferRelativeResize="0"/>
          <p:nvPr/>
        </p:nvPicPr>
        <p:blipFill rotWithShape="1">
          <a:blip r:embed="rId14">
            <a:alphaModFix/>
          </a:blip>
          <a:srcRect/>
          <a:stretch/>
        </p:blipFill>
        <p:spPr>
          <a:xfrm>
            <a:off x="5179219" y="2450307"/>
            <a:ext cx="1535906" cy="542924"/>
          </a:xfrm>
          <a:prstGeom prst="rect">
            <a:avLst/>
          </a:prstGeom>
          <a:noFill/>
          <a:ln>
            <a:noFill/>
          </a:ln>
        </p:spPr>
      </p:pic>
      <p:pic>
        <p:nvPicPr>
          <p:cNvPr id="272" name="Shape 272"/>
          <p:cNvPicPr preferRelativeResize="0"/>
          <p:nvPr/>
        </p:nvPicPr>
        <p:blipFill rotWithShape="1">
          <a:blip r:embed="rId15">
            <a:alphaModFix/>
          </a:blip>
          <a:srcRect/>
          <a:stretch/>
        </p:blipFill>
        <p:spPr>
          <a:xfrm>
            <a:off x="6743700" y="3729038"/>
            <a:ext cx="1535906" cy="392906"/>
          </a:xfrm>
          <a:prstGeom prst="rect">
            <a:avLst/>
          </a:prstGeom>
          <a:noFill/>
          <a:ln>
            <a:noFill/>
          </a:ln>
        </p:spPr>
      </p:pic>
      <p:pic>
        <p:nvPicPr>
          <p:cNvPr id="273" name="Shape 273"/>
          <p:cNvPicPr preferRelativeResize="0"/>
          <p:nvPr/>
        </p:nvPicPr>
        <p:blipFill rotWithShape="1">
          <a:blip r:embed="rId16">
            <a:alphaModFix/>
          </a:blip>
          <a:srcRect/>
          <a:stretch/>
        </p:blipFill>
        <p:spPr>
          <a:xfrm>
            <a:off x="6529388" y="1407319"/>
            <a:ext cx="1535906" cy="714375"/>
          </a:xfrm>
          <a:prstGeom prst="rect">
            <a:avLst/>
          </a:prstGeom>
          <a:noFill/>
          <a:ln>
            <a:noFill/>
          </a:ln>
        </p:spPr>
      </p:pic>
      <p:pic>
        <p:nvPicPr>
          <p:cNvPr id="274" name="Shape 274"/>
          <p:cNvPicPr preferRelativeResize="0"/>
          <p:nvPr/>
        </p:nvPicPr>
        <p:blipFill rotWithShape="1">
          <a:blip r:embed="rId17">
            <a:alphaModFix/>
          </a:blip>
          <a:srcRect/>
          <a:stretch/>
        </p:blipFill>
        <p:spPr>
          <a:xfrm>
            <a:off x="3021806" y="3993356"/>
            <a:ext cx="1535906" cy="40719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5264" y="1980575"/>
            <a:ext cx="7533105" cy="2248525"/>
          </a:xfrm>
        </p:spPr>
        <p:txBody>
          <a:bodyPr/>
          <a:lstStyle/>
          <a:p>
            <a:r>
              <a:rPr lang="en-US" dirty="0"/>
              <a:t>Writing SQL – Making a Database</a:t>
            </a:r>
          </a:p>
        </p:txBody>
      </p:sp>
    </p:spTree>
    <p:extLst>
      <p:ext uri="{BB962C8B-B14F-4D97-AF65-F5344CB8AC3E}">
        <p14:creationId xmlns:p14="http://schemas.microsoft.com/office/powerpoint/2010/main" val="6400416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SQLite Browser</a:t>
            </a:r>
          </a:p>
        </p:txBody>
      </p:sp>
      <p:sp>
        <p:nvSpPr>
          <p:cNvPr id="254" name="Shape 254"/>
          <p:cNvSpPr txBox="1">
            <a:spLocks noGrp="1"/>
          </p:cNvSpPr>
          <p:nvPr>
            <p:ph idx="1"/>
          </p:nvPr>
        </p:nvSpPr>
        <p:spPr>
          <a:xfrm>
            <a:off x="650081" y="1210953"/>
            <a:ext cx="8155013" cy="3578178"/>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SQLite is a very popular database - it is free and fast and small</a:t>
            </a:r>
          </a:p>
          <a:p>
            <a:pPr marL="257175" indent="-257175">
              <a:spcBef>
                <a:spcPts val="0"/>
              </a:spcBef>
              <a:spcAft>
                <a:spcPts val="563"/>
              </a:spcAft>
              <a:buClr>
                <a:schemeClr val="lt1"/>
              </a:buClr>
              <a:buSzPct val="100000"/>
              <a:buFont typeface="Cabin"/>
              <a:buChar char="•"/>
            </a:pPr>
            <a:r>
              <a:rPr lang="en-US" sz="2200" dirty="0">
                <a:solidFill>
                  <a:schemeClr val="lt1"/>
                </a:solidFill>
                <a:ea typeface="Gill Sans SemiBold"/>
                <a:cs typeface="Gill Sans SemiBold"/>
                <a:sym typeface="Cabin"/>
              </a:rPr>
              <a:t>SQLite Browser allows us to directly manipulate SQLite files</a:t>
            </a:r>
          </a:p>
          <a:p>
            <a:pPr marL="421481" lvl="1" indent="-257175">
              <a:spcBef>
                <a:spcPts val="0"/>
              </a:spcBef>
              <a:spcAft>
                <a:spcPts val="563"/>
              </a:spcAft>
              <a:buSzPct val="100000"/>
            </a:pPr>
            <a:r>
              <a:rPr lang="en-US" sz="2200" u="sng" dirty="0">
                <a:solidFill>
                  <a:srgbClr val="FFFF00"/>
                </a:solidFill>
                <a:ea typeface="Gill Sans SemiBold"/>
                <a:cs typeface="Gill Sans SemiBold"/>
                <a:sym typeface="Cabin"/>
              </a:rPr>
              <a:t>http://</a:t>
            </a:r>
            <a:r>
              <a:rPr lang="en-US" sz="2200" u="sng" dirty="0" err="1">
                <a:solidFill>
                  <a:srgbClr val="FFFF00"/>
                </a:solidFill>
                <a:ea typeface="Gill Sans SemiBold"/>
                <a:cs typeface="Gill Sans SemiBold"/>
                <a:sym typeface="Cabin"/>
              </a:rPr>
              <a:t>sqlitebrowser.org</a:t>
            </a:r>
            <a:r>
              <a:rPr lang="en-US" sz="2200" u="sng" dirty="0">
                <a:solidFill>
                  <a:srgbClr val="FFFF00"/>
                </a:solidFill>
                <a:ea typeface="Gill Sans SemiBold"/>
                <a:cs typeface="Gill Sans SemiBold"/>
                <a:sym typeface="Cabin"/>
              </a:rPr>
              <a:t>/</a:t>
            </a:r>
            <a:endParaRPr lang="en-US" sz="2200" dirty="0">
              <a:solidFill>
                <a:schemeClr val="lt1"/>
              </a:solidFill>
              <a:ea typeface="Gill Sans SemiBold"/>
              <a:cs typeface="Gill Sans SemiBold"/>
              <a:sym typeface="Cabin"/>
            </a:endParaRPr>
          </a:p>
          <a:p>
            <a:pPr marL="257175" indent="-257175">
              <a:spcBef>
                <a:spcPts val="0"/>
              </a:spcBef>
              <a:spcAft>
                <a:spcPts val="563"/>
              </a:spcAft>
              <a:buSzPct val="100000"/>
            </a:pPr>
            <a:r>
              <a:rPr lang="en-US" sz="2200" b="0" dirty="0">
                <a:solidFill>
                  <a:schemeClr val="lt1"/>
                </a:solidFill>
                <a:ea typeface="Gill Sans SemiBold"/>
                <a:cs typeface="Gill Sans SemiBold"/>
                <a:sym typeface="Cabin"/>
              </a:rPr>
              <a:t>There is also a Fire</a:t>
            </a:r>
            <a:r>
              <a:rPr lang="en-US" sz="2200" dirty="0">
                <a:solidFill>
                  <a:schemeClr val="lt1"/>
                </a:solidFill>
                <a:ea typeface="Gill Sans SemiBold"/>
                <a:cs typeface="Gill Sans SemiBold"/>
                <a:sym typeface="Cabin"/>
              </a:rPr>
              <a:t>f</a:t>
            </a:r>
            <a:r>
              <a:rPr lang="en-US" sz="2200" b="0" dirty="0">
                <a:solidFill>
                  <a:schemeClr val="lt1"/>
                </a:solidFill>
                <a:ea typeface="Gill Sans SemiBold"/>
                <a:cs typeface="Gill Sans SemiBold"/>
                <a:sym typeface="Cabin"/>
              </a:rPr>
              <a:t>ox plugin to manipulate SQLite database</a:t>
            </a:r>
          </a:p>
          <a:p>
            <a:pPr marL="421481" lvl="1" indent="-257175">
              <a:spcBef>
                <a:spcPts val="0"/>
              </a:spcBef>
              <a:spcAft>
                <a:spcPts val="563"/>
              </a:spcAft>
              <a:buSzPct val="100000"/>
            </a:pPr>
            <a:r>
              <a:rPr lang="en-US" sz="2200" u="sng" dirty="0">
                <a:solidFill>
                  <a:schemeClr val="lt1"/>
                </a:solidFill>
                <a:ea typeface="Gill Sans SemiBold"/>
                <a:cs typeface="Gill Sans SemiBold"/>
                <a:sym typeface="Cabin"/>
                <a:hlinkClick r:id="rId3"/>
              </a:rPr>
              <a:t>https://addons.mozilla.org/en-US/firefox/addon/sqlite-manager/</a:t>
            </a:r>
            <a:endParaRPr lang="en-US" sz="2200" u="sng" dirty="0">
              <a:solidFill>
                <a:schemeClr val="lt1"/>
              </a:solidFill>
              <a:ea typeface="Gill Sans SemiBold"/>
              <a:cs typeface="Gill Sans SemiBold"/>
              <a:sym typeface="Cabin"/>
            </a:endParaRPr>
          </a:p>
          <a:p>
            <a:pPr marL="257175" indent="-257175">
              <a:spcBef>
                <a:spcPts val="0"/>
              </a:spcBef>
              <a:spcAft>
                <a:spcPts val="563"/>
              </a:spcAft>
              <a:buSzPct val="100000"/>
            </a:pPr>
            <a:r>
              <a:rPr lang="en-US" sz="2200" b="0" u="sng" dirty="0">
                <a:solidFill>
                  <a:schemeClr val="lt1"/>
                </a:solidFill>
                <a:ea typeface="Gill Sans SemiBold"/>
                <a:cs typeface="Gill Sans SemiBold"/>
                <a:sym typeface="Cabin"/>
              </a:rPr>
              <a:t>S</a:t>
            </a:r>
            <a:r>
              <a:rPr lang="en-US" sz="2200" b="0" dirty="0">
                <a:solidFill>
                  <a:schemeClr val="lt1"/>
                </a:solidFill>
                <a:ea typeface="Gill Sans SemiBold"/>
                <a:cs typeface="Gill Sans SemiBold"/>
                <a:sym typeface="Cabin"/>
              </a:rPr>
              <a:t>QLite is embedded in Python and a number of other languages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Shape 280"/>
          <p:cNvSpPr txBox="1"/>
          <p:nvPr/>
        </p:nvSpPr>
        <p:spPr>
          <a:xfrm>
            <a:off x="4314825" y="2393157"/>
            <a:ext cx="51792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Text</a:t>
            </a:r>
          </a:p>
        </p:txBody>
      </p:sp>
      <p:sp>
        <p:nvSpPr>
          <p:cNvPr id="281" name="Shape 281"/>
          <p:cNvSpPr txBox="1"/>
          <p:nvPr/>
        </p:nvSpPr>
        <p:spPr>
          <a:xfrm>
            <a:off x="2198077" y="4631349"/>
            <a:ext cx="4744503" cy="349987"/>
          </a:xfrm>
          <a:prstGeom prst="rect">
            <a:avLst/>
          </a:prstGeom>
          <a:noFill/>
          <a:ln>
            <a:noFill/>
          </a:ln>
        </p:spPr>
        <p:txBody>
          <a:bodyPr lIns="0" tIns="0" rIns="0" bIns="0" anchor="ctr" anchorCtr="0">
            <a:noAutofit/>
          </a:bodyPr>
          <a:lstStyle/>
          <a:p>
            <a:pPr marL="421481" lvl="1" indent="-257175" algn="ctr">
              <a:spcAft>
                <a:spcPts val="563"/>
              </a:spcAft>
              <a:buSzPct val="100000"/>
            </a:pPr>
            <a:r>
              <a:rPr lang="en-US" sz="2000" u="sng" dirty="0">
                <a:solidFill>
                  <a:srgbClr val="FFFF00"/>
                </a:solidFill>
                <a:latin typeface="Gill Sans SemiBold"/>
                <a:ea typeface="Gill Sans SemiBold"/>
                <a:cs typeface="Gill Sans SemiBold"/>
                <a:sym typeface="Cabin"/>
              </a:rPr>
              <a:t>http://</a:t>
            </a:r>
            <a:r>
              <a:rPr lang="en-US" sz="2000" u="sng" dirty="0" err="1">
                <a:solidFill>
                  <a:srgbClr val="FFFF00"/>
                </a:solidFill>
                <a:latin typeface="Gill Sans SemiBold"/>
                <a:ea typeface="Gill Sans SemiBold"/>
                <a:cs typeface="Gill Sans SemiBold"/>
                <a:sym typeface="Cabin"/>
              </a:rPr>
              <a:t>sqlitebrowser.org</a:t>
            </a:r>
            <a:r>
              <a:rPr lang="en-US" sz="2000" u="sng" dirty="0">
                <a:solidFill>
                  <a:srgbClr val="FFFF00"/>
                </a:solidFill>
                <a:latin typeface="Gill Sans SemiBold"/>
                <a:ea typeface="Gill Sans SemiBold"/>
                <a:cs typeface="Gill Sans SemiBold"/>
                <a:sym typeface="Cabin"/>
              </a:rPr>
              <a:t>/</a:t>
            </a:r>
            <a:endParaRPr lang="en-US" sz="2000" dirty="0">
              <a:solidFill>
                <a:schemeClr val="lt1"/>
              </a:solidFill>
              <a:latin typeface="Gill Sans SemiBold"/>
              <a:ea typeface="Gill Sans SemiBold"/>
              <a:cs typeface="Gill Sans SemiBold"/>
              <a:sym typeface="Cabin"/>
            </a:endParaRPr>
          </a:p>
        </p:txBody>
      </p:sp>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132" y="250441"/>
            <a:ext cx="7070288" cy="4633778"/>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Start Simple - A Single Table</a:t>
            </a: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98" y="1164707"/>
            <a:ext cx="5858771" cy="3839764"/>
          </a:xfrm>
          <a:prstGeom prst="rect">
            <a:avLst/>
          </a:prstGeom>
        </p:spPr>
      </p:pic>
      <p:sp>
        <p:nvSpPr>
          <p:cNvPr id="3" name="TextBox 2"/>
          <p:cNvSpPr txBox="1"/>
          <p:nvPr/>
        </p:nvSpPr>
        <p:spPr>
          <a:xfrm>
            <a:off x="6146719" y="2067096"/>
            <a:ext cx="2637693" cy="1283045"/>
          </a:xfrm>
          <a:prstGeom prst="rect">
            <a:avLst/>
          </a:prstGeom>
          <a:noFill/>
        </p:spPr>
        <p:txBody>
          <a:bodyPr wrap="square" lIns="51435" tIns="25718" rIns="51435" bIns="25718" rtlCol="0">
            <a:spAutoFit/>
          </a:bodyPr>
          <a:lstStyle/>
          <a:p>
            <a:r>
              <a:rPr lang="en-US" sz="1600" dirty="0">
                <a:solidFill>
                  <a:srgbClr val="FF8000"/>
                </a:solidFill>
                <a:latin typeface="Courier New Bold" charset="0"/>
                <a:ea typeface="ＭＳ Ｐゴシック" charset="0"/>
                <a:cs typeface="ＭＳ Ｐゴシック" charset="0"/>
                <a:sym typeface="Courier New Bold" charset="0"/>
              </a:rPr>
              <a:t>CREATE TABLE </a:t>
            </a:r>
            <a:r>
              <a:rPr lang="en-US" sz="1600" dirty="0">
                <a:solidFill>
                  <a:srgbClr val="FFFF00"/>
                </a:solidFill>
                <a:latin typeface="Courier New Bold" charset="0"/>
                <a:ea typeface="ＭＳ Ｐゴシック" charset="0"/>
                <a:cs typeface="ＭＳ Ｐゴシック" charset="0"/>
                <a:sym typeface="Courier New Bold" charset="0"/>
              </a:rPr>
              <a:t>Users</a:t>
            </a:r>
            <a:r>
              <a:rPr lang="en-US" sz="1600" dirty="0">
                <a:solidFill>
                  <a:schemeClr val="bg1"/>
                </a:solidFill>
                <a:latin typeface="Courier New Bold" charset="0"/>
                <a:ea typeface="ＭＳ Ｐゴシック" charset="0"/>
                <a:cs typeface="ＭＳ Ｐゴシック" charset="0"/>
                <a:sym typeface="Courier New Bold" charset="0"/>
              </a:rPr>
              <a:t>( </a:t>
            </a:r>
          </a:p>
          <a:p>
            <a:r>
              <a:rPr lang="en-US" sz="1600" dirty="0">
                <a:solidFill>
                  <a:schemeClr val="bg1"/>
                </a:solidFill>
                <a:latin typeface="Courier New Bold" charset="0"/>
                <a:ea typeface="ＭＳ Ｐゴシック" charset="0"/>
                <a:cs typeface="ＭＳ Ｐゴシック" charset="0"/>
                <a:sym typeface="Courier New Bold" charset="0"/>
              </a:rPr>
              <a:t>  name </a:t>
            </a:r>
            <a:r>
              <a:rPr lang="en-US" sz="1600" dirty="0">
                <a:solidFill>
                  <a:srgbClr val="FF8000"/>
                </a:solidFill>
                <a:latin typeface="Courier New Bold" charset="0"/>
                <a:ea typeface="ＭＳ Ｐゴシック" charset="0"/>
                <a:cs typeface="ＭＳ Ｐゴシック" charset="0"/>
                <a:sym typeface="Courier New Bold" charset="0"/>
              </a:rPr>
              <a:t>VARCHAR</a:t>
            </a:r>
            <a:r>
              <a:rPr lang="en-US" sz="1600" dirty="0">
                <a:solidFill>
                  <a:srgbClr val="FFFFFF"/>
                </a:solidFill>
                <a:latin typeface="Courier New Bold" charset="0"/>
                <a:ea typeface="ＭＳ Ｐゴシック" charset="0"/>
                <a:cs typeface="ＭＳ Ｐゴシック" charset="0"/>
                <a:sym typeface="Courier New Bold" charset="0"/>
              </a:rPr>
              <a:t>(128), </a:t>
            </a:r>
          </a:p>
          <a:p>
            <a:r>
              <a:rPr lang="en-US" sz="1600" dirty="0">
                <a:solidFill>
                  <a:srgbClr val="FFFFFF"/>
                </a:solidFill>
                <a:latin typeface="Courier New Bold" charset="0"/>
                <a:ea typeface="ＭＳ Ｐゴシック" charset="0"/>
                <a:cs typeface="ＭＳ Ｐゴシック" charset="0"/>
                <a:sym typeface="Courier New Bold" charset="0"/>
              </a:rPr>
              <a:t>  email </a:t>
            </a:r>
            <a:r>
              <a:rPr lang="en-US" sz="1600" dirty="0">
                <a:solidFill>
                  <a:srgbClr val="FF8000"/>
                </a:solidFill>
                <a:latin typeface="Courier New Bold" charset="0"/>
                <a:ea typeface="ＭＳ Ｐゴシック" charset="0"/>
                <a:cs typeface="ＭＳ Ｐゴシック" charset="0"/>
                <a:sym typeface="Courier New Bold" charset="0"/>
              </a:rPr>
              <a:t>VARCHAR</a:t>
            </a:r>
            <a:r>
              <a:rPr lang="en-US" sz="1600" dirty="0">
                <a:solidFill>
                  <a:srgbClr val="FFFFFF"/>
                </a:solidFill>
                <a:latin typeface="Courier New Bold" charset="0"/>
                <a:ea typeface="ＭＳ Ｐゴシック" charset="0"/>
                <a:cs typeface="ＭＳ Ｐゴシック" charset="0"/>
                <a:sym typeface="Courier New Bold" charset="0"/>
              </a:rPr>
              <a:t>(128)</a:t>
            </a:r>
          </a:p>
          <a:p>
            <a:r>
              <a:rPr lang="en-US" sz="1600" dirty="0">
                <a:solidFill>
                  <a:srgbClr val="FFFFFF"/>
                </a:solidFill>
                <a:latin typeface="Courier New Bold" charset="0"/>
                <a:ea typeface="ＭＳ Ｐゴシック" charset="0"/>
                <a:cs typeface="ＭＳ Ｐゴシック" charset="0"/>
                <a:sym typeface="Courier New Bold" charset="0"/>
              </a:rPr>
              <a:t>)</a:t>
            </a:r>
          </a:p>
          <a:p>
            <a:endParaRPr lang="en-US" sz="1600" dirty="0">
              <a:latin typeface="Gill Sans SemiBold"/>
              <a:ea typeface="Gill Sans SemiBold"/>
              <a:cs typeface="Gill Sans SemiBold"/>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69" y="239062"/>
            <a:ext cx="7848030" cy="5143500"/>
          </a:xfrm>
          <a:prstGeom prst="rect">
            <a:avLst/>
          </a:prstGeom>
        </p:spPr>
      </p:pic>
    </p:spTree>
    <p:extLst>
      <p:ext uri="{BB962C8B-B14F-4D97-AF65-F5344CB8AC3E}">
        <p14:creationId xmlns:p14="http://schemas.microsoft.com/office/powerpoint/2010/main" val="6246368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42913" y="950119"/>
            <a:ext cx="2571750" cy="2650331"/>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100" dirty="0">
                <a:solidFill>
                  <a:srgbClr val="F6CD2E"/>
                </a:solidFill>
                <a:ea typeface="Gill Sans SemiBold"/>
                <a:cs typeface="Gill Sans SemiBold"/>
                <a:sym typeface="Cabin"/>
              </a:rPr>
              <a:t>SQLite Browser</a:t>
            </a:r>
          </a:p>
        </p:txBody>
      </p:sp>
      <p:sp>
        <p:nvSpPr>
          <p:cNvPr id="170" name="Shape 170"/>
          <p:cNvSpPr txBox="1"/>
          <p:nvPr/>
        </p:nvSpPr>
        <p:spPr>
          <a:xfrm>
            <a:off x="881324" y="4464760"/>
            <a:ext cx="7791188" cy="435712"/>
          </a:xfrm>
          <a:prstGeom prst="rect">
            <a:avLst/>
          </a:prstGeom>
          <a:noFill/>
          <a:ln>
            <a:noFill/>
          </a:ln>
        </p:spPr>
        <p:txBody>
          <a:bodyPr lIns="0" tIns="0" rIns="0" bIns="0" anchor="ctr" anchorCtr="0">
            <a:noAutofit/>
          </a:bodyPr>
          <a:lstStyle/>
          <a:p>
            <a:pPr lvl="0"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http://sqlitebrowser.org/</a:t>
            </a:r>
          </a:p>
        </p:txBody>
      </p:sp>
      <p:pic>
        <p:nvPicPr>
          <p:cNvPr id="2" name="Picture 1"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193" y="747638"/>
            <a:ext cx="5850319" cy="3473001"/>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50" y="239061"/>
            <a:ext cx="7848030" cy="5143500"/>
          </a:xfrm>
          <a:prstGeom prst="rect">
            <a:avLst/>
          </a:prstGeom>
        </p:spPr>
      </p:pic>
      <p:sp>
        <p:nvSpPr>
          <p:cNvPr id="316" name="Shape 316"/>
          <p:cNvSpPr txBox="1"/>
          <p:nvPr/>
        </p:nvSpPr>
        <p:spPr>
          <a:xfrm>
            <a:off x="5365506" y="2889647"/>
            <a:ext cx="2703909" cy="350043"/>
          </a:xfrm>
          <a:prstGeom prst="rect">
            <a:avLst/>
          </a:prstGeom>
          <a:noFill/>
          <a:ln>
            <a:noFill/>
          </a:ln>
        </p:spPr>
        <p:txBody>
          <a:bodyPr lIns="0" tIns="0" rIns="0" bIns="0" anchor="ctr" anchorCtr="0">
            <a:noAutofit/>
          </a:bodyPr>
          <a:lstStyle/>
          <a:p>
            <a:pPr algn="ctr">
              <a:buClr>
                <a:srgbClr val="000000"/>
              </a:buClr>
              <a:buSzPct val="25000"/>
            </a:pPr>
            <a:r>
              <a:rPr lang="en-US" sz="2000" dirty="0">
                <a:latin typeface="Gill Sans SemiBold"/>
                <a:ea typeface="Gill Sans SemiBold"/>
                <a:cs typeface="Gill Sans SemiBold"/>
                <a:sym typeface="Cabin"/>
              </a:rPr>
              <a:t>Our table with four rows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FF00"/>
              </a:buClr>
              <a:buSzPct val="25000"/>
            </a:pPr>
            <a:r>
              <a:rPr lang="en-US" sz="4300" dirty="0">
                <a:solidFill>
                  <a:srgbClr val="F6CD2E"/>
                </a:solidFill>
                <a:ea typeface="Gill Sans SemiBold"/>
                <a:cs typeface="Gill Sans SemiBold"/>
                <a:sym typeface="Cabin"/>
              </a:rPr>
              <a:t>SQL</a:t>
            </a:r>
          </a:p>
        </p:txBody>
      </p:sp>
      <p:sp>
        <p:nvSpPr>
          <p:cNvPr id="322" name="Shape 322"/>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563"/>
              </a:spcBef>
              <a:buClr>
                <a:schemeClr val="lt1"/>
              </a:buClr>
              <a:buSzPct val="100000"/>
              <a:buFont typeface="Cabin"/>
              <a:buChar char="•"/>
            </a:pPr>
            <a:r>
              <a:rPr lang="en-US" sz="2800" b="0" dirty="0">
                <a:solidFill>
                  <a:srgbClr val="FFFF00"/>
                </a:solidFill>
                <a:ea typeface="Gill Sans SemiBold"/>
                <a:cs typeface="Gill Sans SemiBold"/>
                <a:sym typeface="Cabin"/>
              </a:rPr>
              <a:t>Structured Query Language</a:t>
            </a:r>
            <a:r>
              <a:rPr lang="en-US" sz="2800" b="0" dirty="0">
                <a:solidFill>
                  <a:schemeClr val="lt1"/>
                </a:solidFill>
                <a:ea typeface="Gill Sans SemiBold"/>
                <a:cs typeface="Gill Sans SemiBold"/>
                <a:sym typeface="Cabin"/>
              </a:rPr>
              <a:t> is the language we use to issue commands to the database</a:t>
            </a:r>
          </a:p>
          <a:p>
            <a:pPr marL="514350" lvl="1" indent="-257175">
              <a:spcBef>
                <a:spcPts val="563"/>
              </a:spcBef>
              <a:buClr>
                <a:schemeClr val="lt1"/>
              </a:buClr>
              <a:buSzPct val="100000"/>
              <a:buFont typeface="Cabin"/>
              <a:buChar char="•"/>
            </a:pPr>
            <a:r>
              <a:rPr lang="en-US" sz="2800" b="0" dirty="0">
                <a:solidFill>
                  <a:schemeClr val="lt1"/>
                </a:solidFill>
                <a:ea typeface="Gill Sans SemiBold"/>
                <a:cs typeface="Gill Sans SemiBold"/>
                <a:sym typeface="Cabin"/>
              </a:rPr>
              <a:t>Create a table</a:t>
            </a:r>
          </a:p>
          <a:p>
            <a:pPr marL="514350" lvl="1" indent="-257175">
              <a:spcBef>
                <a:spcPts val="563"/>
              </a:spcBef>
              <a:buClr>
                <a:schemeClr val="lt1"/>
              </a:buClr>
              <a:buSzPct val="100000"/>
              <a:buFont typeface="Cabin"/>
              <a:buChar char="•"/>
            </a:pPr>
            <a:r>
              <a:rPr lang="en-US" sz="2800" b="0" dirty="0" err="1">
                <a:solidFill>
                  <a:schemeClr val="lt1"/>
                </a:solidFill>
                <a:ea typeface="Gill Sans SemiBold"/>
                <a:cs typeface="Gill Sans SemiBold"/>
                <a:sym typeface="Cabin"/>
              </a:rPr>
              <a:t>Retieve</a:t>
            </a:r>
            <a:r>
              <a:rPr lang="en-US" sz="2800" b="0" dirty="0">
                <a:solidFill>
                  <a:schemeClr val="lt1"/>
                </a:solidFill>
                <a:ea typeface="Gill Sans SemiBold"/>
                <a:cs typeface="Gill Sans SemiBold"/>
                <a:sym typeface="Cabin"/>
              </a:rPr>
              <a:t> some data</a:t>
            </a:r>
          </a:p>
          <a:p>
            <a:pPr marL="514350" lvl="1" indent="-257175">
              <a:spcBef>
                <a:spcPts val="563"/>
              </a:spcBef>
              <a:buClr>
                <a:schemeClr val="lt1"/>
              </a:buClr>
              <a:buSzPct val="100000"/>
              <a:buFont typeface="Cabin"/>
              <a:buChar char="•"/>
            </a:pPr>
            <a:r>
              <a:rPr lang="en-US" sz="2800" b="0" dirty="0">
                <a:solidFill>
                  <a:schemeClr val="lt1"/>
                </a:solidFill>
                <a:ea typeface="Gill Sans SemiBold"/>
                <a:cs typeface="Gill Sans SemiBold"/>
                <a:sym typeface="Cabin"/>
              </a:rPr>
              <a:t>Insert data</a:t>
            </a:r>
          </a:p>
          <a:p>
            <a:pPr marL="514350" lvl="1" indent="-257175">
              <a:spcBef>
                <a:spcPts val="563"/>
              </a:spcBef>
              <a:buClr>
                <a:schemeClr val="lt1"/>
              </a:buClr>
              <a:buSzPct val="100000"/>
              <a:buFont typeface="Cabin"/>
              <a:buChar char="•"/>
            </a:pPr>
            <a:r>
              <a:rPr lang="en-US" sz="2800" b="0" dirty="0">
                <a:solidFill>
                  <a:schemeClr val="lt1"/>
                </a:solidFill>
                <a:ea typeface="Gill Sans SemiBold"/>
                <a:cs typeface="Gill Sans SemiBold"/>
                <a:sym typeface="Cabin"/>
              </a:rPr>
              <a:t>Delete data </a:t>
            </a:r>
          </a:p>
        </p:txBody>
      </p:sp>
      <p:sp>
        <p:nvSpPr>
          <p:cNvPr id="323" name="Shape 323"/>
          <p:cNvSpPr txBox="1"/>
          <p:nvPr/>
        </p:nvSpPr>
        <p:spPr>
          <a:xfrm>
            <a:off x="2731655" y="4643438"/>
            <a:ext cx="3813749" cy="349987"/>
          </a:xfrm>
          <a:prstGeom prst="rect">
            <a:avLst/>
          </a:prstGeom>
          <a:noFill/>
          <a:ln>
            <a:noFill/>
          </a:ln>
        </p:spPr>
        <p:txBody>
          <a:bodyPr lIns="0" tIns="0" rIns="0" bIns="0" anchor="ctr" anchorCtr="0">
            <a:noAutofit/>
          </a:bodyPr>
          <a:lstStyle/>
          <a:p>
            <a:pPr algn="ctr">
              <a:buClr>
                <a:schemeClr val="lt1"/>
              </a:buClr>
              <a:buSzPct val="25000"/>
            </a:pPr>
            <a:r>
              <a:rPr lang="en-US" sz="2000" u="sng" dirty="0">
                <a:solidFill>
                  <a:srgbClr val="FFFF00"/>
                </a:solidFill>
                <a:latin typeface="Gill Sans SemiBold"/>
                <a:ea typeface="Gill Sans SemiBold"/>
                <a:cs typeface="Gill Sans SemiBold"/>
                <a:sym typeface="Cabin"/>
                <a:hlinkClick r:id="rId3"/>
              </a:rPr>
              <a:t>http://en.wikipedia.org/wiki/SQL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SQL Insert</a:t>
            </a:r>
          </a:p>
        </p:txBody>
      </p:sp>
      <p:sp>
        <p:nvSpPr>
          <p:cNvPr id="329" name="Shape 329"/>
          <p:cNvSpPr txBox="1">
            <a:spLocks noGrp="1"/>
          </p:cNvSpPr>
          <p:nvPr>
            <p:ph idx="1"/>
          </p:nvPr>
        </p:nvSpPr>
        <p:spPr>
          <a:xfrm>
            <a:off x="650081" y="1464469"/>
            <a:ext cx="7836694" cy="1243012"/>
          </a:xfrm>
          <a:prstGeom prst="rect">
            <a:avLst/>
          </a:prstGeom>
          <a:noFill/>
          <a:ln>
            <a:noFill/>
          </a:ln>
        </p:spPr>
        <p:txBody>
          <a:bodyPr lIns="21431" tIns="21431" rIns="21431" bIns="21431" anchor="ctr" anchorCtr="0">
            <a:noAutofit/>
          </a:bodyPr>
          <a:lstStyle/>
          <a:p>
            <a:pPr marL="421481" indent="-300038">
              <a:spcBef>
                <a:spcPts val="0"/>
              </a:spcBef>
              <a:buClr>
                <a:schemeClr val="lt1"/>
              </a:buClr>
              <a:buSzPct val="171000"/>
              <a:buFont typeface="Cabin"/>
              <a:buChar char="•"/>
            </a:pPr>
            <a:r>
              <a:rPr lang="en-US" sz="2800" b="0" dirty="0">
                <a:solidFill>
                  <a:schemeClr val="lt1"/>
                </a:solidFill>
                <a:ea typeface="Gill Sans SemiBold"/>
                <a:cs typeface="Gill Sans SemiBold"/>
                <a:sym typeface="Cabin"/>
              </a:rPr>
              <a:t>The Insert statement inserts a row into a table</a:t>
            </a:r>
          </a:p>
        </p:txBody>
      </p:sp>
      <p:sp>
        <p:nvSpPr>
          <p:cNvPr id="330" name="Shape 330"/>
          <p:cNvSpPr txBox="1"/>
          <p:nvPr/>
        </p:nvSpPr>
        <p:spPr>
          <a:xfrm>
            <a:off x="212526" y="3496866"/>
            <a:ext cx="8849419" cy="414281"/>
          </a:xfrm>
          <a:prstGeom prst="rect">
            <a:avLst/>
          </a:prstGeom>
          <a:noFill/>
          <a:ln>
            <a:noFill/>
          </a:ln>
        </p:spPr>
        <p:txBody>
          <a:bodyPr lIns="0" tIns="0" rIns="0" bIns="0" anchor="ctr" anchorCtr="0">
            <a:noAutofit/>
          </a:bodyPr>
          <a:lstStyle/>
          <a:p>
            <a:pPr algn="ctr">
              <a:buClr>
                <a:srgbClr val="FF7F00"/>
              </a:buClr>
              <a:buSzPct val="25000"/>
            </a:pPr>
            <a:r>
              <a:rPr lang="en-US" sz="2000" dirty="0">
                <a:solidFill>
                  <a:srgbClr val="FF7F00"/>
                </a:solidFill>
                <a:latin typeface="Gill Sans SemiBold"/>
                <a:ea typeface="Gill Sans SemiBold"/>
                <a:cs typeface="Gill Sans SemiBold"/>
                <a:sym typeface="Cabin"/>
              </a:rPr>
              <a:t>INSERT INTO </a:t>
            </a:r>
            <a:r>
              <a:rPr lang="en-US" sz="2000" dirty="0">
                <a:solidFill>
                  <a:srgbClr val="FFFF00"/>
                </a:solidFill>
                <a:latin typeface="Gill Sans SemiBold"/>
                <a:ea typeface="Gill Sans SemiBold"/>
                <a:cs typeface="Gill Sans SemiBold"/>
                <a:sym typeface="Cabin"/>
              </a:rPr>
              <a:t>Users</a:t>
            </a:r>
            <a:r>
              <a:rPr lang="en-US" sz="2000" dirty="0">
                <a:solidFill>
                  <a:srgbClr val="00FF00"/>
                </a:solidFill>
                <a:latin typeface="Gill Sans SemiBold"/>
                <a:ea typeface="Gill Sans SemiBold"/>
                <a:cs typeface="Gill Sans SemiBold"/>
                <a:sym typeface="Cabin"/>
              </a:rPr>
              <a:t> (name, email) </a:t>
            </a:r>
            <a:r>
              <a:rPr lang="en-US" sz="2000" dirty="0">
                <a:solidFill>
                  <a:srgbClr val="FF7F00"/>
                </a:solidFill>
                <a:latin typeface="Gill Sans SemiBold"/>
                <a:ea typeface="Gill Sans SemiBold"/>
                <a:cs typeface="Gill Sans SemiBold"/>
                <a:sym typeface="Cabin"/>
              </a:rPr>
              <a:t>VALUES</a:t>
            </a:r>
            <a:r>
              <a:rPr lang="en-US" sz="2000" dirty="0">
                <a:solidFill>
                  <a:srgbClr val="00FF00"/>
                </a:solidFill>
                <a:latin typeface="Gill Sans SemiBold"/>
                <a:ea typeface="Gill Sans SemiBold"/>
                <a:cs typeface="Gill Sans SemiBold"/>
                <a:sym typeface="Cabin"/>
              </a:rPr>
              <a:t> ('Kristin', '</a:t>
            </a:r>
            <a:r>
              <a:rPr lang="en-US" sz="2000" dirty="0" err="1">
                <a:solidFill>
                  <a:srgbClr val="00FF00"/>
                </a:solidFill>
                <a:latin typeface="Gill Sans SemiBold"/>
                <a:ea typeface="Gill Sans SemiBold"/>
                <a:cs typeface="Gill Sans SemiBold"/>
                <a:sym typeface="Cabin"/>
              </a:rPr>
              <a:t>kf@umich.edu</a:t>
            </a:r>
            <a:r>
              <a:rPr lang="en-US" sz="2000" dirty="0">
                <a:solidFill>
                  <a:srgbClr val="00FF00"/>
                </a:solidFill>
                <a:latin typeface="Gill Sans SemiBold"/>
                <a:ea typeface="Gill Sans SemiBold"/>
                <a:cs typeface="Gill Sans SemiBold"/>
                <a:sym typeface="Cabin"/>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45" y="242744"/>
            <a:ext cx="7848030" cy="51435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81" y="205307"/>
            <a:ext cx="7534769" cy="4938193"/>
          </a:xfrm>
          <a:prstGeom prst="rect">
            <a:avLst/>
          </a:prstGeom>
        </p:spPr>
      </p:pic>
      <p:pic>
        <p:nvPicPr>
          <p:cNvPr id="3" name="Picture 2"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0299" y="498859"/>
            <a:ext cx="7335113" cy="4807341"/>
          </a:xfrm>
          <a:prstGeom prst="rect">
            <a:avLst/>
          </a:prstGeom>
        </p:spPr>
      </p:pic>
      <p:sp>
        <p:nvSpPr>
          <p:cNvPr id="337" name="Shape 337"/>
          <p:cNvSpPr/>
          <p:nvPr/>
        </p:nvSpPr>
        <p:spPr>
          <a:xfrm flipH="1">
            <a:off x="3470481" y="2662922"/>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Tree>
    <p:extLst>
      <p:ext uri="{BB962C8B-B14F-4D97-AF65-F5344CB8AC3E}">
        <p14:creationId xmlns:p14="http://schemas.microsoft.com/office/powerpoint/2010/main" val="32268240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SQL Delete</a:t>
            </a:r>
          </a:p>
        </p:txBody>
      </p:sp>
      <p:sp>
        <p:nvSpPr>
          <p:cNvPr id="343" name="Shape 343"/>
          <p:cNvSpPr txBox="1">
            <a:spLocks noGrp="1"/>
          </p:cNvSpPr>
          <p:nvPr>
            <p:ph idx="1"/>
          </p:nvPr>
        </p:nvSpPr>
        <p:spPr>
          <a:xfrm>
            <a:off x="650081" y="1464469"/>
            <a:ext cx="7836694" cy="1343025"/>
          </a:xfrm>
          <a:prstGeom prst="rect">
            <a:avLst/>
          </a:prstGeom>
          <a:noFill/>
          <a:ln>
            <a:noFill/>
          </a:ln>
        </p:spPr>
        <p:txBody>
          <a:bodyPr lIns="21431" tIns="21431" rIns="21431" bIns="21431" anchor="ctr" anchorCtr="0">
            <a:noAutofit/>
          </a:bodyPr>
          <a:lstStyle/>
          <a:p>
            <a:pPr marL="578643" indent="-457200">
              <a:spcBef>
                <a:spcPts val="0"/>
              </a:spcBef>
              <a:buClr>
                <a:schemeClr val="lt1"/>
              </a:buClr>
              <a:buSzPct val="171000"/>
              <a:buFont typeface="Arial"/>
              <a:buChar char="•"/>
            </a:pPr>
            <a:r>
              <a:rPr lang="en-US" b="0" dirty="0">
                <a:solidFill>
                  <a:schemeClr val="lt1"/>
                </a:solidFill>
                <a:ea typeface="Gill Sans SemiBold"/>
                <a:cs typeface="Gill Sans SemiBold"/>
                <a:sym typeface="Cabin"/>
              </a:rPr>
              <a:t>Deletes a row in a table based on a selection </a:t>
            </a:r>
            <a:r>
              <a:rPr lang="en-US" b="0" dirty="0" smtClean="0">
                <a:solidFill>
                  <a:schemeClr val="lt1"/>
                </a:solidFill>
                <a:ea typeface="Gill Sans SemiBold"/>
                <a:cs typeface="Gill Sans SemiBold"/>
                <a:sym typeface="Cabin"/>
              </a:rPr>
              <a:t>criteria</a:t>
            </a:r>
          </a:p>
        </p:txBody>
      </p:sp>
      <p:sp>
        <p:nvSpPr>
          <p:cNvPr id="344" name="Shape 344"/>
          <p:cNvSpPr txBox="1"/>
          <p:nvPr/>
        </p:nvSpPr>
        <p:spPr>
          <a:xfrm>
            <a:off x="340341" y="3621882"/>
            <a:ext cx="8575706" cy="435712"/>
          </a:xfrm>
          <a:prstGeom prst="rect">
            <a:avLst/>
          </a:prstGeom>
          <a:noFill/>
          <a:ln>
            <a:noFill/>
          </a:ln>
        </p:spPr>
        <p:txBody>
          <a:bodyPr lIns="0" tIns="0" rIns="0" bIns="0" anchor="ctr" anchorCtr="0">
            <a:noAutofit/>
          </a:bodyPr>
          <a:lstStyle/>
          <a:p>
            <a:pPr algn="ctr">
              <a:buClr>
                <a:srgbClr val="FF7F00"/>
              </a:buClr>
              <a:buSzPct val="25000"/>
            </a:pPr>
            <a:r>
              <a:rPr lang="en-US" sz="2600" dirty="0">
                <a:solidFill>
                  <a:srgbClr val="FF7F00"/>
                </a:solidFill>
                <a:latin typeface="Gill Sans SemiBold"/>
                <a:ea typeface="Gill Sans SemiBold"/>
                <a:cs typeface="Gill Sans SemiBold"/>
                <a:sym typeface="Cabin"/>
              </a:rPr>
              <a:t>DELETE FROM</a:t>
            </a:r>
            <a:r>
              <a:rPr lang="en-US" sz="2600" dirty="0">
                <a:solidFill>
                  <a:srgbClr val="FFFF00"/>
                </a:solidFill>
                <a:latin typeface="Gill Sans SemiBold"/>
                <a:ea typeface="Gill Sans SemiBold"/>
                <a:cs typeface="Gill Sans SemiBold"/>
                <a:sym typeface="Cabin"/>
              </a:rPr>
              <a:t> Users </a:t>
            </a:r>
            <a:r>
              <a:rPr lang="en-US" sz="2600" dirty="0">
                <a:solidFill>
                  <a:srgbClr val="FF7F00"/>
                </a:solidFill>
                <a:latin typeface="Gill Sans SemiBold"/>
                <a:ea typeface="Gill Sans SemiBold"/>
                <a:cs typeface="Gill Sans SemiBold"/>
                <a:sym typeface="Cabin"/>
              </a:rPr>
              <a:t>WHERE</a:t>
            </a:r>
            <a:r>
              <a:rPr lang="en-US" sz="2600" dirty="0">
                <a:solidFill>
                  <a:srgbClr val="FFFF00"/>
                </a:solidFill>
                <a:latin typeface="Gill Sans SemiBold"/>
                <a:ea typeface="Gill Sans SemiBold"/>
                <a:cs typeface="Gill Sans SemiBold"/>
                <a:sym typeface="Cabin"/>
              </a:rPr>
              <a:t> email='</a:t>
            </a:r>
            <a:r>
              <a:rPr lang="en-US" sz="2600" dirty="0" err="1">
                <a:solidFill>
                  <a:srgbClr val="FFFF00"/>
                </a:solidFill>
                <a:latin typeface="Gill Sans SemiBold"/>
                <a:ea typeface="Gill Sans SemiBold"/>
                <a:cs typeface="Gill Sans SemiBold"/>
                <a:sym typeface="Cabin"/>
              </a:rPr>
              <a:t>ted@umich.edu</a:t>
            </a:r>
            <a:r>
              <a:rPr lang="en-US" sz="2600" dirty="0">
                <a:solidFill>
                  <a:srgbClr val="FFFF00"/>
                </a:solidFill>
                <a:latin typeface="Gill Sans SemiBold"/>
                <a:ea typeface="Gill Sans SemiBold"/>
                <a:cs typeface="Gill Sans SemiBold"/>
                <a:sym typeface="Cabin"/>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5" name="Picture 4" descr="Screen Shot 2015-08-10 at 8.33.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61"/>
            <a:ext cx="7748912" cy="51435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5" name="Picture 4" descr="Screen Shot 2015-08-10 at 8.33.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9" y="262314"/>
            <a:ext cx="7748912" cy="5143500"/>
          </a:xfrm>
          <a:prstGeom prst="rect">
            <a:avLst/>
          </a:prstGeom>
        </p:spPr>
      </p:pic>
      <p:pic>
        <p:nvPicPr>
          <p:cNvPr id="6" name="Picture 5" descr="Screen Shot 2015-08-10 at 8.33.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088" y="393233"/>
            <a:ext cx="7748912" cy="5143500"/>
          </a:xfrm>
          <a:prstGeom prst="rect">
            <a:avLst/>
          </a:prstGeom>
        </p:spPr>
      </p:pic>
      <p:sp>
        <p:nvSpPr>
          <p:cNvPr id="351" name="Shape 351"/>
          <p:cNvSpPr/>
          <p:nvPr/>
        </p:nvSpPr>
        <p:spPr>
          <a:xfrm flipH="1">
            <a:off x="3469143" y="2302576"/>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Tree>
    <p:extLst>
      <p:ext uri="{BB962C8B-B14F-4D97-AF65-F5344CB8AC3E}">
        <p14:creationId xmlns:p14="http://schemas.microsoft.com/office/powerpoint/2010/main" val="22788962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SQL: Update</a:t>
            </a:r>
          </a:p>
        </p:txBody>
      </p:sp>
      <p:sp>
        <p:nvSpPr>
          <p:cNvPr id="357" name="Shape 357"/>
          <p:cNvSpPr txBox="1">
            <a:spLocks noGrp="1"/>
          </p:cNvSpPr>
          <p:nvPr>
            <p:ph idx="1"/>
          </p:nvPr>
        </p:nvSpPr>
        <p:spPr>
          <a:xfrm>
            <a:off x="650081" y="1464469"/>
            <a:ext cx="7754332" cy="1128713"/>
          </a:xfrm>
          <a:prstGeom prst="rect">
            <a:avLst/>
          </a:prstGeom>
          <a:noFill/>
          <a:ln>
            <a:noFill/>
          </a:ln>
        </p:spPr>
        <p:txBody>
          <a:bodyPr lIns="21431" tIns="21431" rIns="21431" bIns="21431" anchor="ctr" anchorCtr="0">
            <a:noAutofit/>
          </a:bodyPr>
          <a:lstStyle/>
          <a:p>
            <a:pPr marL="421481" indent="-300038">
              <a:spcBef>
                <a:spcPts val="0"/>
              </a:spcBef>
              <a:buClr>
                <a:schemeClr val="lt1"/>
              </a:buClr>
              <a:buSzPct val="171000"/>
              <a:buFont typeface="Cabin"/>
              <a:buChar char="•"/>
            </a:pPr>
            <a:r>
              <a:rPr lang="en-US" b="0" dirty="0">
                <a:solidFill>
                  <a:schemeClr val="lt1"/>
                </a:solidFill>
                <a:ea typeface="Gill Sans SemiBold"/>
                <a:cs typeface="Gill Sans SemiBold"/>
                <a:sym typeface="Cabin"/>
              </a:rPr>
              <a:t>Allows the updating of a field with a where clause</a:t>
            </a:r>
          </a:p>
        </p:txBody>
      </p:sp>
      <p:sp>
        <p:nvSpPr>
          <p:cNvPr id="358" name="Shape 358"/>
          <p:cNvSpPr txBox="1"/>
          <p:nvPr/>
        </p:nvSpPr>
        <p:spPr>
          <a:xfrm>
            <a:off x="122794" y="3154240"/>
            <a:ext cx="8853974" cy="879231"/>
          </a:xfrm>
          <a:prstGeom prst="rect">
            <a:avLst/>
          </a:prstGeom>
          <a:noFill/>
          <a:ln>
            <a:noFill/>
          </a:ln>
        </p:spPr>
        <p:txBody>
          <a:bodyPr lIns="0" tIns="0" rIns="0" bIns="0" anchor="ctr" anchorCtr="0">
            <a:noAutofit/>
          </a:bodyPr>
          <a:lstStyle/>
          <a:p>
            <a:pPr algn="ctr">
              <a:buClr>
                <a:srgbClr val="FF7F00"/>
              </a:buClr>
              <a:buSzPct val="25000"/>
            </a:pPr>
            <a:r>
              <a:rPr lang="en-US" sz="2400" dirty="0">
                <a:solidFill>
                  <a:srgbClr val="FF7F00"/>
                </a:solidFill>
                <a:latin typeface="Gill Sans SemiBold"/>
                <a:ea typeface="Gill Sans SemiBold"/>
                <a:cs typeface="Gill Sans SemiBold"/>
                <a:sym typeface="Cabin"/>
              </a:rPr>
              <a:t>UPDATE</a:t>
            </a:r>
            <a:r>
              <a:rPr lang="en-US" sz="2400" dirty="0">
                <a:solidFill>
                  <a:srgbClr val="FFFF00"/>
                </a:solidFill>
                <a:latin typeface="Gill Sans SemiBold"/>
                <a:ea typeface="Gill Sans SemiBold"/>
                <a:cs typeface="Gill Sans SemiBold"/>
                <a:sym typeface="Cabin"/>
              </a:rPr>
              <a:t> Users </a:t>
            </a:r>
            <a:r>
              <a:rPr lang="en-US" sz="2400" dirty="0">
                <a:solidFill>
                  <a:srgbClr val="FF7F00"/>
                </a:solidFill>
                <a:latin typeface="Gill Sans SemiBold"/>
                <a:ea typeface="Gill Sans SemiBold"/>
                <a:cs typeface="Gill Sans SemiBold"/>
                <a:sym typeface="Cabin"/>
              </a:rPr>
              <a:t>SET</a:t>
            </a:r>
            <a:r>
              <a:rPr lang="en-US" sz="2400" dirty="0">
                <a:solidFill>
                  <a:srgbClr val="FFFF00"/>
                </a:solidFill>
                <a:latin typeface="Gill Sans SemiBold"/>
                <a:ea typeface="Gill Sans SemiBold"/>
                <a:cs typeface="Gill Sans SemiBold"/>
                <a:sym typeface="Cabin"/>
              </a:rPr>
              <a:t> name='Charles' </a:t>
            </a:r>
            <a:r>
              <a:rPr lang="en-US" sz="2400" dirty="0">
                <a:solidFill>
                  <a:srgbClr val="FF7F00"/>
                </a:solidFill>
                <a:latin typeface="Gill Sans SemiBold"/>
                <a:ea typeface="Gill Sans SemiBold"/>
                <a:cs typeface="Gill Sans SemiBold"/>
                <a:sym typeface="Cabin"/>
              </a:rPr>
              <a:t>WHERE</a:t>
            </a:r>
            <a:r>
              <a:rPr lang="en-US" sz="2400" dirty="0">
                <a:solidFill>
                  <a:srgbClr val="FFFF00"/>
                </a:solidFill>
                <a:latin typeface="Gill Sans SemiBold"/>
                <a:ea typeface="Gill Sans SemiBold"/>
                <a:cs typeface="Gill Sans SemiBold"/>
                <a:sym typeface="Cabin"/>
              </a:rPr>
              <a:t> email='</a:t>
            </a:r>
            <a:r>
              <a:rPr lang="en-US" sz="2400" dirty="0" err="1">
                <a:solidFill>
                  <a:srgbClr val="FFFF00"/>
                </a:solidFill>
                <a:latin typeface="Gill Sans SemiBold"/>
                <a:ea typeface="Gill Sans SemiBold"/>
                <a:cs typeface="Gill Sans SemiBold"/>
                <a:sym typeface="Cabin"/>
              </a:rPr>
              <a:t>csev@umich.edu</a:t>
            </a:r>
            <a:r>
              <a:rPr lang="en-US" sz="2400" dirty="0">
                <a:solidFill>
                  <a:srgbClr val="FFFF00"/>
                </a:solidFill>
                <a:latin typeface="Gill Sans SemiBold"/>
                <a:ea typeface="Gill Sans SemiBold"/>
                <a:cs typeface="Gill Sans SemiBold"/>
                <a:sym typeface="Cabin"/>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2" name="Picture 1" descr="Screen Shot 2015-08-10 at 8.36.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23" y="306296"/>
            <a:ext cx="7748912" cy="51435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Relational Databases</a:t>
            </a:r>
          </a:p>
        </p:txBody>
      </p:sp>
      <p:sp>
        <p:nvSpPr>
          <p:cNvPr id="177" name="Shape 177"/>
          <p:cNvSpPr txBox="1"/>
          <p:nvPr/>
        </p:nvSpPr>
        <p:spPr>
          <a:xfrm>
            <a:off x="1750964" y="4586288"/>
            <a:ext cx="5783906" cy="349987"/>
          </a:xfrm>
          <a:prstGeom prst="rect">
            <a:avLst/>
          </a:prstGeom>
          <a:noFill/>
          <a:ln>
            <a:noFill/>
          </a:ln>
        </p:spPr>
        <p:txBody>
          <a:bodyPr lIns="0" tIns="0" rIns="0" bIns="0" anchor="ctr" anchorCtr="0">
            <a:noAutofit/>
          </a:bodyPr>
          <a:lstStyle/>
          <a:p>
            <a:pPr algn="ctr">
              <a:buClr>
                <a:schemeClr val="lt1"/>
              </a:buClr>
              <a:buSzPct val="25000"/>
            </a:pPr>
            <a:r>
              <a:rPr lang="en-US" sz="2000" u="sng" dirty="0">
                <a:solidFill>
                  <a:schemeClr val="lt1"/>
                </a:solidFill>
                <a:latin typeface="Gill Sans SemiBold"/>
                <a:ea typeface="Gill Sans SemiBold"/>
                <a:cs typeface="Gill Sans SemiBold"/>
                <a:sym typeface="Cabin"/>
                <a:hlinkClick r:id="rId3"/>
              </a:rPr>
              <a:t>http://en.wikipedia.org/wiki/Relational_database</a:t>
            </a:r>
          </a:p>
        </p:txBody>
      </p:sp>
      <p:sp>
        <p:nvSpPr>
          <p:cNvPr id="178" name="Shape 178"/>
          <p:cNvSpPr txBox="1"/>
          <p:nvPr/>
        </p:nvSpPr>
        <p:spPr>
          <a:xfrm>
            <a:off x="1605558" y="1496616"/>
            <a:ext cx="5929312" cy="2557462"/>
          </a:xfrm>
          <a:prstGeom prst="rect">
            <a:avLst/>
          </a:prstGeom>
          <a:noFill/>
          <a:ln>
            <a:noFill/>
          </a:ln>
        </p:spPr>
        <p:txBody>
          <a:bodyPr lIns="0" tIns="0" rIns="0" bIns="0" anchor="ctr" anchorCtr="0">
            <a:noAutofit/>
          </a:bodyPr>
          <a:lstStyle/>
          <a:p>
            <a:pPr algn="ctr">
              <a:buClr>
                <a:srgbClr val="FFFF00"/>
              </a:buClr>
              <a:buSzPct val="25000"/>
            </a:pPr>
            <a:r>
              <a:rPr lang="en-US" sz="2500" dirty="0">
                <a:solidFill>
                  <a:schemeClr val="bg1"/>
                </a:solidFill>
                <a:latin typeface="Gill Sans SemiBold"/>
                <a:ea typeface="Gill Sans SemiBold"/>
                <a:cs typeface="Gill Sans SemiBold"/>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2" name="Picture 1" descr="Screen Shot 2015-08-10 at 8.36.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06" y="290635"/>
            <a:ext cx="7420206" cy="4925315"/>
          </a:xfrm>
          <a:prstGeom prst="rect">
            <a:avLst/>
          </a:prstGeom>
        </p:spPr>
      </p:pic>
      <p:pic>
        <p:nvPicPr>
          <p:cNvPr id="3" name="Picture 2" descr="Screen Shot 2015-08-10 at 8.36.3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3524" y="684254"/>
            <a:ext cx="7178417" cy="4764822"/>
          </a:xfrm>
          <a:prstGeom prst="rect">
            <a:avLst/>
          </a:prstGeom>
        </p:spPr>
      </p:pic>
      <p:sp>
        <p:nvSpPr>
          <p:cNvPr id="7" name="Shape 351"/>
          <p:cNvSpPr/>
          <p:nvPr/>
        </p:nvSpPr>
        <p:spPr>
          <a:xfrm flipH="1">
            <a:off x="3873561" y="2012624"/>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Tree>
    <p:extLst>
      <p:ext uri="{BB962C8B-B14F-4D97-AF65-F5344CB8AC3E}">
        <p14:creationId xmlns:p14="http://schemas.microsoft.com/office/powerpoint/2010/main" val="7812267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chemeClr val="lt1"/>
              </a:buClr>
              <a:buSzPct val="25000"/>
            </a:pPr>
            <a:r>
              <a:rPr lang="en-US" sz="4300" dirty="0">
                <a:solidFill>
                  <a:srgbClr val="F6CD2E"/>
                </a:solidFill>
                <a:ea typeface="Gill Sans SemiBold"/>
                <a:cs typeface="Gill Sans SemiBold"/>
                <a:sym typeface="Cabin"/>
              </a:rPr>
              <a:t>Retrieving Records: Select</a:t>
            </a:r>
          </a:p>
        </p:txBody>
      </p:sp>
      <p:sp>
        <p:nvSpPr>
          <p:cNvPr id="371" name="Shape 371"/>
          <p:cNvSpPr txBox="1">
            <a:spLocks noGrp="1"/>
          </p:cNvSpPr>
          <p:nvPr>
            <p:ph idx="1"/>
          </p:nvPr>
        </p:nvSpPr>
        <p:spPr>
          <a:xfrm>
            <a:off x="650081" y="1464469"/>
            <a:ext cx="7836694" cy="1700212"/>
          </a:xfrm>
          <a:prstGeom prst="rect">
            <a:avLst/>
          </a:prstGeom>
          <a:noFill/>
          <a:ln>
            <a:noFill/>
          </a:ln>
        </p:spPr>
        <p:txBody>
          <a:bodyPr lIns="21431" tIns="21431" rIns="21431" bIns="21431" anchor="ctr" anchorCtr="0">
            <a:noAutofit/>
          </a:bodyPr>
          <a:lstStyle/>
          <a:p>
            <a:pPr marL="421481" indent="-300038">
              <a:spcBef>
                <a:spcPts val="0"/>
              </a:spcBef>
              <a:buClr>
                <a:schemeClr val="lt1"/>
              </a:buClr>
              <a:buSzPct val="171000"/>
              <a:buFont typeface="Cabin"/>
              <a:buChar char="•"/>
            </a:pPr>
            <a:r>
              <a:rPr lang="en-US" sz="2000" b="0" dirty="0">
                <a:solidFill>
                  <a:schemeClr val="lt1"/>
                </a:solidFill>
                <a:ea typeface="Gill Sans SemiBold"/>
                <a:cs typeface="Gill Sans SemiBold"/>
                <a:sym typeface="Cabin"/>
              </a:rPr>
              <a:t>The select statement retrieves a group of records - you can either retrieve all the records or a subset of the records with a WHERE clause</a:t>
            </a:r>
          </a:p>
        </p:txBody>
      </p:sp>
      <p:sp>
        <p:nvSpPr>
          <p:cNvPr id="372" name="Shape 372"/>
          <p:cNvSpPr txBox="1"/>
          <p:nvPr/>
        </p:nvSpPr>
        <p:spPr>
          <a:xfrm>
            <a:off x="223158" y="3343275"/>
            <a:ext cx="8536179" cy="450056"/>
          </a:xfrm>
          <a:prstGeom prst="rect">
            <a:avLst/>
          </a:prstGeom>
          <a:noFill/>
          <a:ln>
            <a:noFill/>
          </a:ln>
        </p:spPr>
        <p:txBody>
          <a:bodyPr lIns="0" tIns="0" rIns="0" bIns="0" anchor="ctr" anchorCtr="0">
            <a:noAutofit/>
          </a:bodyPr>
          <a:lstStyle/>
          <a:p>
            <a:pPr algn="ctr">
              <a:buClr>
                <a:srgbClr val="FF7F00"/>
              </a:buClr>
              <a:buSzPct val="25000"/>
            </a:pPr>
            <a:r>
              <a:rPr lang="en-US" sz="2500" dirty="0">
                <a:solidFill>
                  <a:srgbClr val="FF7F00"/>
                </a:solidFill>
                <a:latin typeface="Gill Sans SemiBold"/>
                <a:ea typeface="Gill Sans SemiBold"/>
                <a:cs typeface="Gill Sans SemiBold"/>
                <a:sym typeface="Cabin"/>
              </a:rPr>
              <a:t>SELECT</a:t>
            </a:r>
            <a:r>
              <a:rPr lang="en-US" sz="2500" dirty="0">
                <a:solidFill>
                  <a:srgbClr val="FFFF00"/>
                </a:solidFill>
                <a:latin typeface="Gill Sans SemiBold"/>
                <a:ea typeface="Gill Sans SemiBold"/>
                <a:cs typeface="Gill Sans SemiBold"/>
                <a:sym typeface="Cabin"/>
              </a:rPr>
              <a:t> * </a:t>
            </a:r>
            <a:r>
              <a:rPr lang="en-US" sz="2500" dirty="0">
                <a:solidFill>
                  <a:srgbClr val="FF7F00"/>
                </a:solidFill>
                <a:latin typeface="Gill Sans SemiBold"/>
                <a:ea typeface="Gill Sans SemiBold"/>
                <a:cs typeface="Gill Sans SemiBold"/>
                <a:sym typeface="Cabin"/>
              </a:rPr>
              <a:t>FROM</a:t>
            </a:r>
            <a:r>
              <a:rPr lang="en-US" sz="2500" dirty="0">
                <a:solidFill>
                  <a:srgbClr val="FFFF00"/>
                </a:solidFill>
                <a:latin typeface="Gill Sans SemiBold"/>
                <a:ea typeface="Gill Sans SemiBold"/>
                <a:cs typeface="Gill Sans SemiBold"/>
                <a:sym typeface="Cabin"/>
              </a:rPr>
              <a:t> Users</a:t>
            </a:r>
          </a:p>
        </p:txBody>
      </p:sp>
      <p:sp>
        <p:nvSpPr>
          <p:cNvPr id="373" name="Shape 373"/>
          <p:cNvSpPr txBox="1"/>
          <p:nvPr/>
        </p:nvSpPr>
        <p:spPr>
          <a:xfrm>
            <a:off x="135234" y="4036219"/>
            <a:ext cx="8920842" cy="450056"/>
          </a:xfrm>
          <a:prstGeom prst="rect">
            <a:avLst/>
          </a:prstGeom>
          <a:noFill/>
          <a:ln>
            <a:noFill/>
          </a:ln>
        </p:spPr>
        <p:txBody>
          <a:bodyPr lIns="0" tIns="0" rIns="0" bIns="0" anchor="ctr" anchorCtr="0">
            <a:noAutofit/>
          </a:bodyPr>
          <a:lstStyle/>
          <a:p>
            <a:pPr algn="ctr">
              <a:buClr>
                <a:srgbClr val="FF7F00"/>
              </a:buClr>
              <a:buSzPct val="25000"/>
            </a:pPr>
            <a:r>
              <a:rPr lang="en-US" sz="2500" dirty="0">
                <a:solidFill>
                  <a:srgbClr val="FF7F00"/>
                </a:solidFill>
                <a:latin typeface="Gill Sans SemiBold"/>
                <a:ea typeface="Gill Sans SemiBold"/>
                <a:cs typeface="Gill Sans SemiBold"/>
                <a:sym typeface="Cabin"/>
              </a:rPr>
              <a:t>SELECT</a:t>
            </a:r>
            <a:r>
              <a:rPr lang="en-US" sz="2500" dirty="0">
                <a:solidFill>
                  <a:srgbClr val="FFFF00"/>
                </a:solidFill>
                <a:latin typeface="Gill Sans SemiBold"/>
                <a:ea typeface="Gill Sans SemiBold"/>
                <a:cs typeface="Gill Sans SemiBold"/>
                <a:sym typeface="Cabin"/>
              </a:rPr>
              <a:t> * </a:t>
            </a:r>
            <a:r>
              <a:rPr lang="en-US" sz="2500" dirty="0">
                <a:solidFill>
                  <a:srgbClr val="FF7F00"/>
                </a:solidFill>
                <a:latin typeface="Gill Sans SemiBold"/>
                <a:ea typeface="Gill Sans SemiBold"/>
                <a:cs typeface="Gill Sans SemiBold"/>
                <a:sym typeface="Cabin"/>
              </a:rPr>
              <a:t>FROM</a:t>
            </a:r>
            <a:r>
              <a:rPr lang="en-US" sz="2500" dirty="0">
                <a:solidFill>
                  <a:srgbClr val="FFFF00"/>
                </a:solidFill>
                <a:latin typeface="Gill Sans SemiBold"/>
                <a:ea typeface="Gill Sans SemiBold"/>
                <a:cs typeface="Gill Sans SemiBold"/>
                <a:sym typeface="Cabin"/>
              </a:rPr>
              <a:t> Users </a:t>
            </a:r>
            <a:r>
              <a:rPr lang="en-US" sz="2500" dirty="0">
                <a:solidFill>
                  <a:srgbClr val="FF7F00"/>
                </a:solidFill>
                <a:latin typeface="Gill Sans SemiBold"/>
                <a:ea typeface="Gill Sans SemiBold"/>
                <a:cs typeface="Gill Sans SemiBold"/>
                <a:sym typeface="Cabin"/>
              </a:rPr>
              <a:t>WHERE</a:t>
            </a:r>
            <a:r>
              <a:rPr lang="en-US" sz="2500" dirty="0">
                <a:solidFill>
                  <a:srgbClr val="FFFF00"/>
                </a:solidFill>
                <a:latin typeface="Gill Sans SemiBold"/>
                <a:ea typeface="Gill Sans SemiBold"/>
                <a:cs typeface="Gill Sans SemiBold"/>
                <a:sym typeface="Cabin"/>
              </a:rPr>
              <a:t> email='</a:t>
            </a:r>
            <a:r>
              <a:rPr lang="en-US" sz="2500" dirty="0" err="1">
                <a:solidFill>
                  <a:srgbClr val="FFFF00"/>
                </a:solidFill>
                <a:latin typeface="Gill Sans SemiBold"/>
                <a:ea typeface="Gill Sans SemiBold"/>
                <a:cs typeface="Gill Sans SemiBold"/>
                <a:sym typeface="Cabin"/>
              </a:rPr>
              <a:t>csev@umich.edu</a:t>
            </a:r>
            <a:r>
              <a:rPr lang="en-US" sz="2500" dirty="0">
                <a:solidFill>
                  <a:srgbClr val="FFFF00"/>
                </a:solidFill>
                <a:latin typeface="Gill Sans SemiBold"/>
                <a:ea typeface="Gill Sans SemiBold"/>
                <a:cs typeface="Gill Sans SemiBold"/>
                <a:sym typeface="Cabin"/>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2" name="Picture 1" descr="Screen Shot 2015-08-10 at 8.38.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36" y="306294"/>
            <a:ext cx="7748912" cy="51435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2" name="Picture 1" descr="Screen Shot 2015-08-10 at 8.38.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35" y="306293"/>
            <a:ext cx="7748912" cy="5143500"/>
          </a:xfrm>
          <a:prstGeom prst="rect">
            <a:avLst/>
          </a:prstGeom>
        </p:spPr>
      </p:pic>
    </p:spTree>
    <p:extLst>
      <p:ext uri="{BB962C8B-B14F-4D97-AF65-F5344CB8AC3E}">
        <p14:creationId xmlns:p14="http://schemas.microsoft.com/office/powerpoint/2010/main" val="6370804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Sorting with ORDER BY</a:t>
            </a:r>
          </a:p>
        </p:txBody>
      </p:sp>
      <p:sp>
        <p:nvSpPr>
          <p:cNvPr id="387" name="Shape 387"/>
          <p:cNvSpPr txBox="1">
            <a:spLocks noGrp="1"/>
          </p:cNvSpPr>
          <p:nvPr>
            <p:ph idx="1"/>
          </p:nvPr>
        </p:nvSpPr>
        <p:spPr>
          <a:xfrm>
            <a:off x="650081" y="1464469"/>
            <a:ext cx="7836694" cy="1264444"/>
          </a:xfrm>
          <a:prstGeom prst="rect">
            <a:avLst/>
          </a:prstGeom>
          <a:noFill/>
          <a:ln>
            <a:noFill/>
          </a:ln>
        </p:spPr>
        <p:txBody>
          <a:bodyPr lIns="21431" tIns="21431" rIns="21431" bIns="21431" anchor="ctr" anchorCtr="0">
            <a:noAutofit/>
          </a:bodyPr>
          <a:lstStyle/>
          <a:p>
            <a:pPr marL="421481" indent="-300038">
              <a:spcBef>
                <a:spcPts val="0"/>
              </a:spcBef>
              <a:buClr>
                <a:schemeClr val="lt1"/>
              </a:buClr>
              <a:buSzPct val="171000"/>
              <a:buFont typeface="Cabin"/>
              <a:buChar char="•"/>
            </a:pPr>
            <a:r>
              <a:rPr lang="en-US" sz="2000" b="0" dirty="0">
                <a:solidFill>
                  <a:schemeClr val="lt1"/>
                </a:solidFill>
                <a:ea typeface="Gill Sans SemiBold"/>
                <a:cs typeface="Gill Sans SemiBold"/>
                <a:sym typeface="Cabin"/>
              </a:rPr>
              <a:t>You can add an </a:t>
            </a:r>
            <a:r>
              <a:rPr lang="en-US" sz="2000" b="0" dirty="0">
                <a:solidFill>
                  <a:srgbClr val="FF7F00"/>
                </a:solidFill>
                <a:ea typeface="Gill Sans SemiBold"/>
                <a:cs typeface="Gill Sans SemiBold"/>
                <a:sym typeface="Cabin"/>
              </a:rPr>
              <a:t>ORDER BY </a:t>
            </a:r>
            <a:r>
              <a:rPr lang="en-US" sz="2000" b="0" dirty="0">
                <a:solidFill>
                  <a:schemeClr val="lt1"/>
                </a:solidFill>
                <a:ea typeface="Gill Sans SemiBold"/>
                <a:cs typeface="Gill Sans SemiBold"/>
                <a:sym typeface="Cabin"/>
              </a:rPr>
              <a:t>clause to </a:t>
            </a:r>
            <a:r>
              <a:rPr lang="en-US" sz="2000" b="0" dirty="0">
                <a:solidFill>
                  <a:srgbClr val="FF7F00"/>
                </a:solidFill>
                <a:ea typeface="Gill Sans SemiBold"/>
                <a:cs typeface="Gill Sans SemiBold"/>
                <a:sym typeface="Cabin"/>
              </a:rPr>
              <a:t>SELECT</a:t>
            </a:r>
            <a:r>
              <a:rPr lang="en-US" sz="2000" b="0" dirty="0">
                <a:solidFill>
                  <a:schemeClr val="lt1"/>
                </a:solidFill>
                <a:ea typeface="Gill Sans SemiBold"/>
                <a:cs typeface="Gill Sans SemiBold"/>
                <a:sym typeface="Cabin"/>
              </a:rPr>
              <a:t> statements to get the results sorted in ascending or descending order</a:t>
            </a:r>
          </a:p>
        </p:txBody>
      </p:sp>
      <p:sp>
        <p:nvSpPr>
          <p:cNvPr id="388" name="Shape 388"/>
          <p:cNvSpPr txBox="1"/>
          <p:nvPr/>
        </p:nvSpPr>
        <p:spPr>
          <a:xfrm>
            <a:off x="296740" y="3321844"/>
            <a:ext cx="8605472" cy="421481"/>
          </a:xfrm>
          <a:prstGeom prst="rect">
            <a:avLst/>
          </a:prstGeom>
          <a:noFill/>
          <a:ln>
            <a:noFill/>
          </a:ln>
        </p:spPr>
        <p:txBody>
          <a:bodyPr lIns="0" tIns="0" rIns="0" bIns="0" anchor="ctr" anchorCtr="0">
            <a:noAutofit/>
          </a:bodyPr>
          <a:lstStyle/>
          <a:p>
            <a:pPr algn="ctr">
              <a:buClr>
                <a:srgbClr val="FF7F00"/>
              </a:buClr>
              <a:buSzPct val="25000"/>
            </a:pPr>
            <a:r>
              <a:rPr lang="en-US" sz="2500" dirty="0">
                <a:solidFill>
                  <a:srgbClr val="FF7F00"/>
                </a:solidFill>
                <a:latin typeface="Gill Sans SemiBold"/>
                <a:ea typeface="Gill Sans SemiBold"/>
                <a:cs typeface="Gill Sans SemiBold"/>
                <a:sym typeface="Cabin"/>
              </a:rPr>
              <a:t>SELECT</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a:t>
            </a:r>
            <a:r>
              <a:rPr lang="en-US" sz="2500" dirty="0">
                <a:solidFill>
                  <a:schemeClr val="lt1"/>
                </a:solidFill>
                <a:latin typeface="Gill Sans SemiBold"/>
                <a:ea typeface="Gill Sans SemiBold"/>
                <a:cs typeface="Gill Sans SemiBold"/>
                <a:sym typeface="Cabin"/>
              </a:rPr>
              <a:t> </a:t>
            </a:r>
            <a:r>
              <a:rPr lang="en-US" sz="2500" dirty="0">
                <a:solidFill>
                  <a:srgbClr val="FF7F00"/>
                </a:solidFill>
                <a:latin typeface="Gill Sans SemiBold"/>
                <a:ea typeface="Gill Sans SemiBold"/>
                <a:cs typeface="Gill Sans SemiBold"/>
                <a:sym typeface="Cabin"/>
              </a:rPr>
              <a:t>FROM</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Users</a:t>
            </a:r>
            <a:r>
              <a:rPr lang="en-US" sz="2500" dirty="0">
                <a:solidFill>
                  <a:schemeClr val="lt1"/>
                </a:solidFill>
                <a:latin typeface="Gill Sans SemiBold"/>
                <a:ea typeface="Gill Sans SemiBold"/>
                <a:cs typeface="Gill Sans SemiBold"/>
                <a:sym typeface="Cabin"/>
              </a:rPr>
              <a:t> </a:t>
            </a:r>
            <a:r>
              <a:rPr lang="en-US" sz="2500" dirty="0">
                <a:solidFill>
                  <a:srgbClr val="FF7F00"/>
                </a:solidFill>
                <a:latin typeface="Gill Sans SemiBold"/>
                <a:ea typeface="Gill Sans SemiBold"/>
                <a:cs typeface="Gill Sans SemiBold"/>
                <a:sym typeface="Cabin"/>
              </a:rPr>
              <a:t>ORDER BY</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email</a:t>
            </a:r>
          </a:p>
        </p:txBody>
      </p:sp>
      <p:sp>
        <p:nvSpPr>
          <p:cNvPr id="389" name="Shape 389"/>
          <p:cNvSpPr txBox="1"/>
          <p:nvPr/>
        </p:nvSpPr>
        <p:spPr>
          <a:xfrm>
            <a:off x="109905" y="3986213"/>
            <a:ext cx="8715375" cy="421481"/>
          </a:xfrm>
          <a:prstGeom prst="rect">
            <a:avLst/>
          </a:prstGeom>
          <a:noFill/>
          <a:ln>
            <a:noFill/>
          </a:ln>
        </p:spPr>
        <p:txBody>
          <a:bodyPr lIns="0" tIns="0" rIns="0" bIns="0" anchor="ctr" anchorCtr="0">
            <a:noAutofit/>
          </a:bodyPr>
          <a:lstStyle/>
          <a:p>
            <a:pPr algn="ctr">
              <a:buClr>
                <a:srgbClr val="FF7F00"/>
              </a:buClr>
              <a:buSzPct val="25000"/>
            </a:pPr>
            <a:r>
              <a:rPr lang="en-US" sz="2500" dirty="0">
                <a:solidFill>
                  <a:srgbClr val="FF7F00"/>
                </a:solidFill>
                <a:latin typeface="Gill Sans SemiBold"/>
                <a:ea typeface="Gill Sans SemiBold"/>
                <a:cs typeface="Gill Sans SemiBold"/>
                <a:sym typeface="Cabin"/>
              </a:rPr>
              <a:t>SELECT</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a:t>
            </a:r>
            <a:r>
              <a:rPr lang="en-US" sz="2500" dirty="0">
                <a:solidFill>
                  <a:schemeClr val="lt1"/>
                </a:solidFill>
                <a:latin typeface="Gill Sans SemiBold"/>
                <a:ea typeface="Gill Sans SemiBold"/>
                <a:cs typeface="Gill Sans SemiBold"/>
                <a:sym typeface="Cabin"/>
              </a:rPr>
              <a:t> </a:t>
            </a:r>
            <a:r>
              <a:rPr lang="en-US" sz="2500" dirty="0">
                <a:solidFill>
                  <a:srgbClr val="FF7F00"/>
                </a:solidFill>
                <a:latin typeface="Gill Sans SemiBold"/>
                <a:ea typeface="Gill Sans SemiBold"/>
                <a:cs typeface="Gill Sans SemiBold"/>
                <a:sym typeface="Cabin"/>
              </a:rPr>
              <a:t>FROM</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Users</a:t>
            </a:r>
            <a:r>
              <a:rPr lang="en-US" sz="2500" dirty="0">
                <a:solidFill>
                  <a:schemeClr val="lt1"/>
                </a:solidFill>
                <a:latin typeface="Gill Sans SemiBold"/>
                <a:ea typeface="Gill Sans SemiBold"/>
                <a:cs typeface="Gill Sans SemiBold"/>
                <a:sym typeface="Cabin"/>
              </a:rPr>
              <a:t> </a:t>
            </a:r>
            <a:r>
              <a:rPr lang="en-US" sz="2500" dirty="0">
                <a:solidFill>
                  <a:srgbClr val="FF7F00"/>
                </a:solidFill>
                <a:latin typeface="Gill Sans SemiBold"/>
                <a:ea typeface="Gill Sans SemiBold"/>
                <a:cs typeface="Gill Sans SemiBold"/>
                <a:sym typeface="Cabin"/>
              </a:rPr>
              <a:t>ORDER BY</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name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2" name="Picture 1" descr="Screen Shot 2015-08-10 at 8.57.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1" y="298824"/>
            <a:ext cx="7823258" cy="5192849"/>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chemeClr val="lt1"/>
              </a:buClr>
              <a:buSzPct val="25000"/>
            </a:pPr>
            <a:r>
              <a:rPr lang="en-US" sz="4300" dirty="0">
                <a:solidFill>
                  <a:srgbClr val="F6CD2E"/>
                </a:solidFill>
                <a:ea typeface="Gill Sans SemiBold"/>
                <a:cs typeface="Gill Sans SemiBold"/>
                <a:sym typeface="Cabin"/>
              </a:rPr>
              <a:t>SQL Summary</a:t>
            </a:r>
          </a:p>
        </p:txBody>
      </p:sp>
      <p:sp>
        <p:nvSpPr>
          <p:cNvPr id="400" name="Shape 400"/>
          <p:cNvSpPr txBox="1"/>
          <p:nvPr/>
        </p:nvSpPr>
        <p:spPr>
          <a:xfrm>
            <a:off x="3097708" y="2950369"/>
            <a:ext cx="2766488" cy="450056"/>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SELECT</a:t>
            </a:r>
            <a:r>
              <a:rPr lang="en-US" sz="1700" dirty="0">
                <a:solidFill>
                  <a:srgbClr val="FFFF00"/>
                </a:solidFill>
                <a:latin typeface="Courier New"/>
                <a:ea typeface="Courier New"/>
                <a:cs typeface="Courier New"/>
                <a:sym typeface="Courier New"/>
              </a:rPr>
              <a:t> * </a:t>
            </a:r>
            <a:r>
              <a:rPr lang="en-US" sz="1700" dirty="0">
                <a:solidFill>
                  <a:srgbClr val="FF6600"/>
                </a:solidFill>
                <a:latin typeface="Courier New"/>
                <a:ea typeface="Courier New"/>
                <a:cs typeface="Courier New"/>
                <a:sym typeface="Courier New"/>
              </a:rPr>
              <a:t>FROM</a:t>
            </a:r>
            <a:r>
              <a:rPr lang="en-US" sz="1700" dirty="0">
                <a:solidFill>
                  <a:srgbClr val="FFFF00"/>
                </a:solidFill>
                <a:latin typeface="Courier New"/>
                <a:ea typeface="Courier New"/>
                <a:cs typeface="Courier New"/>
                <a:sym typeface="Courier New"/>
              </a:rPr>
              <a:t> Users</a:t>
            </a:r>
          </a:p>
        </p:txBody>
      </p:sp>
      <p:sp>
        <p:nvSpPr>
          <p:cNvPr id="401" name="Shape 401"/>
          <p:cNvSpPr txBox="1"/>
          <p:nvPr/>
        </p:nvSpPr>
        <p:spPr>
          <a:xfrm>
            <a:off x="859928" y="3421856"/>
            <a:ext cx="7242918" cy="450056"/>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SELECT </a:t>
            </a:r>
            <a:r>
              <a:rPr lang="en-US" sz="1700" dirty="0">
                <a:solidFill>
                  <a:srgbClr val="FFFF00"/>
                </a:solidFill>
                <a:latin typeface="Courier New"/>
                <a:ea typeface="Courier New"/>
                <a:cs typeface="Courier New"/>
                <a:sym typeface="Courier New"/>
              </a:rPr>
              <a:t>* </a:t>
            </a:r>
            <a:r>
              <a:rPr lang="en-US" sz="1700" dirty="0">
                <a:solidFill>
                  <a:srgbClr val="FF6600"/>
                </a:solidFill>
                <a:latin typeface="Courier New"/>
                <a:ea typeface="Courier New"/>
                <a:cs typeface="Courier New"/>
                <a:sym typeface="Courier New"/>
              </a:rPr>
              <a:t>FROM</a:t>
            </a:r>
            <a:r>
              <a:rPr lang="en-US" sz="1700" dirty="0">
                <a:solidFill>
                  <a:srgbClr val="FFFF00"/>
                </a:solidFill>
                <a:latin typeface="Courier New"/>
                <a:ea typeface="Courier New"/>
                <a:cs typeface="Courier New"/>
                <a:sym typeface="Courier New"/>
              </a:rPr>
              <a:t> Users </a:t>
            </a:r>
            <a:r>
              <a:rPr lang="en-US" sz="1700" dirty="0">
                <a:solidFill>
                  <a:srgbClr val="FF6600"/>
                </a:solidFill>
                <a:latin typeface="Courier New"/>
                <a:ea typeface="Courier New"/>
                <a:cs typeface="Courier New"/>
                <a:sym typeface="Courier New"/>
              </a:rPr>
              <a:t>WHERE </a:t>
            </a:r>
            <a:r>
              <a:rPr lang="en-US" sz="1700" dirty="0">
                <a:solidFill>
                  <a:srgbClr val="FFFF00"/>
                </a:solidFill>
                <a:latin typeface="Courier New"/>
                <a:ea typeface="Courier New"/>
                <a:cs typeface="Courier New"/>
                <a:sym typeface="Courier New"/>
              </a:rPr>
              <a:t>email='</a:t>
            </a:r>
            <a:r>
              <a:rPr lang="en-US" sz="1700" dirty="0" err="1">
                <a:solidFill>
                  <a:srgbClr val="FFFF00"/>
                </a:solidFill>
                <a:latin typeface="Courier New"/>
                <a:ea typeface="Courier New"/>
                <a:cs typeface="Courier New"/>
                <a:sym typeface="Courier New"/>
              </a:rPr>
              <a:t>csev@umich.edu</a:t>
            </a:r>
            <a:r>
              <a:rPr lang="en-US" sz="1700" dirty="0">
                <a:solidFill>
                  <a:srgbClr val="FFFF00"/>
                </a:solidFill>
                <a:latin typeface="Courier New"/>
                <a:ea typeface="Courier New"/>
                <a:cs typeface="Courier New"/>
                <a:sym typeface="Courier New"/>
              </a:rPr>
              <a:t>'</a:t>
            </a:r>
          </a:p>
        </p:txBody>
      </p:sp>
      <p:sp>
        <p:nvSpPr>
          <p:cNvPr id="402" name="Shape 402"/>
          <p:cNvSpPr txBox="1"/>
          <p:nvPr/>
        </p:nvSpPr>
        <p:spPr>
          <a:xfrm>
            <a:off x="518815" y="2436019"/>
            <a:ext cx="8095612" cy="407194"/>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UPDATE</a:t>
            </a:r>
            <a:r>
              <a:rPr lang="en-US" sz="1700" dirty="0">
                <a:solidFill>
                  <a:srgbClr val="FFFF00"/>
                </a:solidFill>
                <a:latin typeface="Courier New"/>
                <a:ea typeface="Courier New"/>
                <a:cs typeface="Courier New"/>
                <a:sym typeface="Courier New"/>
              </a:rPr>
              <a:t> Users </a:t>
            </a:r>
            <a:r>
              <a:rPr lang="en-US" sz="1700" dirty="0">
                <a:solidFill>
                  <a:srgbClr val="FF6600"/>
                </a:solidFill>
                <a:latin typeface="Courier New"/>
                <a:ea typeface="Courier New"/>
                <a:cs typeface="Courier New"/>
                <a:sym typeface="Courier New"/>
              </a:rPr>
              <a:t>SET</a:t>
            </a:r>
            <a:r>
              <a:rPr lang="en-US" sz="1700" dirty="0">
                <a:solidFill>
                  <a:srgbClr val="FFFF00"/>
                </a:solidFill>
                <a:latin typeface="Courier New"/>
                <a:ea typeface="Courier New"/>
                <a:cs typeface="Courier New"/>
                <a:sym typeface="Courier New"/>
              </a:rPr>
              <a:t> name="Charles" </a:t>
            </a:r>
            <a:r>
              <a:rPr lang="en-US" sz="1700" dirty="0">
                <a:solidFill>
                  <a:srgbClr val="FF6600"/>
                </a:solidFill>
                <a:latin typeface="Courier New"/>
                <a:ea typeface="Courier New"/>
                <a:cs typeface="Courier New"/>
                <a:sym typeface="Courier New"/>
              </a:rPr>
              <a:t>WHERE</a:t>
            </a:r>
            <a:r>
              <a:rPr lang="en-US" sz="1700" dirty="0">
                <a:solidFill>
                  <a:srgbClr val="FFFF00"/>
                </a:solidFill>
                <a:latin typeface="Courier New"/>
                <a:ea typeface="Courier New"/>
                <a:cs typeface="Courier New"/>
                <a:sym typeface="Courier New"/>
              </a:rPr>
              <a:t> email='</a:t>
            </a:r>
            <a:r>
              <a:rPr lang="en-US" sz="1700" dirty="0" err="1">
                <a:solidFill>
                  <a:srgbClr val="FFFF00"/>
                </a:solidFill>
                <a:latin typeface="Courier New"/>
                <a:ea typeface="Courier New"/>
                <a:cs typeface="Courier New"/>
                <a:sym typeface="Courier New"/>
              </a:rPr>
              <a:t>csev@umich.edu</a:t>
            </a:r>
            <a:r>
              <a:rPr lang="en-US" sz="1700" dirty="0">
                <a:solidFill>
                  <a:srgbClr val="FFFF00"/>
                </a:solidFill>
                <a:latin typeface="Courier New"/>
                <a:ea typeface="Courier New"/>
                <a:cs typeface="Courier New"/>
                <a:sym typeface="Courier New"/>
              </a:rPr>
              <a:t>'</a:t>
            </a:r>
          </a:p>
        </p:txBody>
      </p:sp>
      <p:sp>
        <p:nvSpPr>
          <p:cNvPr id="403" name="Shape 403"/>
          <p:cNvSpPr txBox="1"/>
          <p:nvPr/>
        </p:nvSpPr>
        <p:spPr>
          <a:xfrm>
            <a:off x="211908" y="1445006"/>
            <a:ext cx="8809424" cy="414281"/>
          </a:xfrm>
          <a:prstGeom prst="rect">
            <a:avLst/>
          </a:prstGeom>
          <a:noFill/>
          <a:ln>
            <a:noFill/>
          </a:ln>
        </p:spPr>
        <p:txBody>
          <a:bodyPr lIns="0" tIns="0" rIns="0" bIns="0" anchor="ctr" anchorCtr="0">
            <a:noAutofit/>
          </a:bodyPr>
          <a:lstStyle/>
          <a:p>
            <a:pPr lvl="0" algn="ctr">
              <a:buClr>
                <a:srgbClr val="FFFF00"/>
              </a:buClr>
              <a:buSzPct val="25000"/>
            </a:pPr>
            <a:r>
              <a:rPr lang="en-US" sz="1700" dirty="0">
                <a:solidFill>
                  <a:srgbClr val="FF6600"/>
                </a:solidFill>
                <a:latin typeface="Courier New"/>
                <a:ea typeface="Courier New"/>
                <a:cs typeface="Courier New"/>
                <a:sym typeface="Courier New"/>
              </a:rPr>
              <a:t>INSERT INTO </a:t>
            </a:r>
            <a:r>
              <a:rPr lang="en-US" sz="1700" dirty="0">
                <a:solidFill>
                  <a:srgbClr val="FFFF00"/>
                </a:solidFill>
                <a:latin typeface="Courier New"/>
                <a:ea typeface="Courier New"/>
                <a:cs typeface="Courier New"/>
                <a:sym typeface="Courier New"/>
              </a:rPr>
              <a:t>Users (name, email) </a:t>
            </a:r>
            <a:r>
              <a:rPr lang="en-US" sz="1700" dirty="0">
                <a:solidFill>
                  <a:srgbClr val="FF6600"/>
                </a:solidFill>
                <a:latin typeface="Courier New"/>
                <a:ea typeface="Courier New"/>
                <a:cs typeface="Courier New"/>
                <a:sym typeface="Courier New"/>
              </a:rPr>
              <a:t>VALUES</a:t>
            </a:r>
            <a:r>
              <a:rPr lang="en-US" sz="1700" dirty="0">
                <a:solidFill>
                  <a:srgbClr val="FFFF00"/>
                </a:solidFill>
                <a:latin typeface="Courier New"/>
                <a:ea typeface="Courier New"/>
                <a:cs typeface="Courier New"/>
                <a:sym typeface="Courier New"/>
              </a:rPr>
              <a:t> ('Kristin', '</a:t>
            </a:r>
            <a:r>
              <a:rPr lang="en-US" sz="1700" dirty="0" err="1">
                <a:solidFill>
                  <a:srgbClr val="FFFF00"/>
                </a:solidFill>
                <a:latin typeface="Courier New"/>
                <a:ea typeface="Courier New"/>
                <a:cs typeface="Courier New"/>
                <a:sym typeface="Courier New"/>
              </a:rPr>
              <a:t>kf@umich.edu</a:t>
            </a:r>
            <a:r>
              <a:rPr lang="en-US" sz="1700" dirty="0">
                <a:solidFill>
                  <a:srgbClr val="FFFF00"/>
                </a:solidFill>
                <a:latin typeface="Courier New"/>
                <a:ea typeface="Courier New"/>
                <a:cs typeface="Courier New"/>
                <a:sym typeface="Courier New"/>
              </a:rPr>
              <a:t>')</a:t>
            </a:r>
          </a:p>
        </p:txBody>
      </p:sp>
      <p:sp>
        <p:nvSpPr>
          <p:cNvPr id="404" name="Shape 404"/>
          <p:cNvSpPr txBox="1"/>
          <p:nvPr/>
        </p:nvSpPr>
        <p:spPr>
          <a:xfrm>
            <a:off x="1167117" y="1908359"/>
            <a:ext cx="6638287" cy="435712"/>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DELETE FROM </a:t>
            </a:r>
            <a:r>
              <a:rPr lang="en-US" sz="1700" dirty="0">
                <a:solidFill>
                  <a:srgbClr val="FFFF00"/>
                </a:solidFill>
                <a:latin typeface="Courier New"/>
                <a:ea typeface="Courier New"/>
                <a:cs typeface="Courier New"/>
                <a:sym typeface="Courier New"/>
              </a:rPr>
              <a:t>Users </a:t>
            </a:r>
            <a:r>
              <a:rPr lang="en-US" sz="1700" dirty="0">
                <a:solidFill>
                  <a:srgbClr val="FF6600"/>
                </a:solidFill>
                <a:latin typeface="Courier New"/>
                <a:ea typeface="Courier New"/>
                <a:cs typeface="Courier New"/>
                <a:sym typeface="Courier New"/>
              </a:rPr>
              <a:t>WHERE </a:t>
            </a:r>
            <a:r>
              <a:rPr lang="en-US" sz="1700" dirty="0">
                <a:solidFill>
                  <a:srgbClr val="FFFF00"/>
                </a:solidFill>
                <a:latin typeface="Courier New"/>
                <a:ea typeface="Courier New"/>
                <a:cs typeface="Courier New"/>
                <a:sym typeface="Courier New"/>
              </a:rPr>
              <a:t>email='</a:t>
            </a:r>
            <a:r>
              <a:rPr lang="en-US" sz="1700" dirty="0" err="1">
                <a:solidFill>
                  <a:srgbClr val="FFFF00"/>
                </a:solidFill>
                <a:latin typeface="Courier New"/>
                <a:ea typeface="Courier New"/>
                <a:cs typeface="Courier New"/>
                <a:sym typeface="Courier New"/>
              </a:rPr>
              <a:t>ted@umich.edu</a:t>
            </a:r>
            <a:r>
              <a:rPr lang="en-US" sz="1700" dirty="0">
                <a:solidFill>
                  <a:srgbClr val="FFFF00"/>
                </a:solidFill>
                <a:latin typeface="Courier New"/>
                <a:ea typeface="Courier New"/>
                <a:cs typeface="Courier New"/>
                <a:sym typeface="Courier New"/>
              </a:rPr>
              <a:t>'</a:t>
            </a:r>
          </a:p>
        </p:txBody>
      </p:sp>
      <p:sp>
        <p:nvSpPr>
          <p:cNvPr id="405" name="Shape 405"/>
          <p:cNvSpPr txBox="1"/>
          <p:nvPr/>
        </p:nvSpPr>
        <p:spPr>
          <a:xfrm>
            <a:off x="2190452" y="3936207"/>
            <a:ext cx="4588987" cy="421537"/>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SELECT</a:t>
            </a:r>
            <a:r>
              <a:rPr lang="en-US" sz="1700" dirty="0">
                <a:solidFill>
                  <a:srgbClr val="FFFF00"/>
                </a:solidFill>
                <a:latin typeface="Courier New"/>
                <a:ea typeface="Courier New"/>
                <a:cs typeface="Courier New"/>
                <a:sym typeface="Courier New"/>
              </a:rPr>
              <a:t> * </a:t>
            </a:r>
            <a:r>
              <a:rPr lang="en-US" sz="1700" dirty="0">
                <a:solidFill>
                  <a:srgbClr val="FF6600"/>
                </a:solidFill>
                <a:latin typeface="Courier New"/>
                <a:ea typeface="Courier New"/>
                <a:cs typeface="Courier New"/>
                <a:sym typeface="Courier New"/>
              </a:rPr>
              <a:t>FROM</a:t>
            </a:r>
            <a:r>
              <a:rPr lang="en-US" sz="1700" dirty="0">
                <a:solidFill>
                  <a:srgbClr val="FFFF00"/>
                </a:solidFill>
                <a:latin typeface="Courier New"/>
                <a:ea typeface="Courier New"/>
                <a:cs typeface="Courier New"/>
                <a:sym typeface="Courier New"/>
              </a:rPr>
              <a:t> Users </a:t>
            </a:r>
            <a:r>
              <a:rPr lang="en-US" sz="1700" dirty="0">
                <a:solidFill>
                  <a:srgbClr val="FF6600"/>
                </a:solidFill>
                <a:latin typeface="Courier New"/>
                <a:ea typeface="Courier New"/>
                <a:cs typeface="Courier New"/>
                <a:sym typeface="Courier New"/>
              </a:rPr>
              <a:t>ORDER BY </a:t>
            </a:r>
            <a:r>
              <a:rPr lang="en-US" sz="1700" dirty="0">
                <a:solidFill>
                  <a:srgbClr val="FFFF00"/>
                </a:solidFill>
                <a:latin typeface="Courier New"/>
                <a:ea typeface="Courier New"/>
                <a:cs typeface="Courier New"/>
                <a:sym typeface="Courier New"/>
              </a:rPr>
              <a:t>email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This is not too exciting (so far)</a:t>
            </a:r>
          </a:p>
        </p:txBody>
      </p:sp>
      <p:sp>
        <p:nvSpPr>
          <p:cNvPr id="411" name="Shape 411"/>
          <p:cNvSpPr txBox="1">
            <a:spLocks noGrp="1"/>
          </p:cNvSpPr>
          <p:nvPr>
            <p:ph idx="1"/>
          </p:nvPr>
        </p:nvSpPr>
        <p:spPr>
          <a:xfrm>
            <a:off x="650082" y="1428750"/>
            <a:ext cx="8138318" cy="3203015"/>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800" b="0" dirty="0">
                <a:solidFill>
                  <a:schemeClr val="lt1"/>
                </a:solidFill>
                <a:ea typeface="Gill Sans SemiBold"/>
                <a:cs typeface="Gill Sans SemiBold"/>
                <a:sym typeface="Cabin"/>
              </a:rPr>
              <a:t>Tables pretty much look like big fast programmable spreadsheets with rows, columns, and commands</a:t>
            </a:r>
          </a:p>
          <a:p>
            <a:pPr marL="257175" indent="-257175">
              <a:spcBef>
                <a:spcPts val="1969"/>
              </a:spcBef>
              <a:spcAft>
                <a:spcPts val="563"/>
              </a:spcAft>
              <a:buClr>
                <a:schemeClr val="lt1"/>
              </a:buClr>
              <a:buSzPct val="100000"/>
              <a:buFont typeface="Cabin"/>
              <a:buChar char="•"/>
            </a:pPr>
            <a:r>
              <a:rPr lang="en-US" sz="2800" b="0" dirty="0">
                <a:solidFill>
                  <a:schemeClr val="lt1"/>
                </a:solidFill>
                <a:ea typeface="Gill Sans SemiBold"/>
                <a:cs typeface="Gill Sans SemiBold"/>
                <a:sym typeface="Cabin"/>
              </a:rPr>
              <a:t>The power comes when we have more than one table and we can exploit the relationships between the tables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55600" y="2235926"/>
            <a:ext cx="8432800" cy="701843"/>
          </a:xfrm>
          <a:prstGeom prst="rect">
            <a:avLst/>
          </a:prstGeom>
          <a:noFill/>
          <a:ln>
            <a:noFill/>
          </a:ln>
        </p:spPr>
        <p:txBody>
          <a:bodyPr lIns="21431" tIns="21431" rIns="21431" bIns="21431" anchor="b"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Complex Data Models and  Relationships</a:t>
            </a:r>
          </a:p>
        </p:txBody>
      </p:sp>
      <p:sp>
        <p:nvSpPr>
          <p:cNvPr id="417" name="Shape 417"/>
          <p:cNvSpPr txBox="1">
            <a:spLocks noGrp="1"/>
          </p:cNvSpPr>
          <p:nvPr>
            <p:ph idx="1"/>
          </p:nvPr>
        </p:nvSpPr>
        <p:spPr>
          <a:xfrm>
            <a:off x="457200" y="4156701"/>
            <a:ext cx="8229600" cy="3319913"/>
          </a:xfrm>
          <a:prstGeom prst="rect">
            <a:avLst/>
          </a:prstGeom>
          <a:noFill/>
          <a:ln>
            <a:noFill/>
          </a:ln>
        </p:spPr>
        <p:txBody>
          <a:bodyPr lIns="21431" tIns="21431" rIns="21431" bIns="21431" anchor="t" anchorCtr="0">
            <a:noAutofit/>
          </a:bodyPr>
          <a:lstStyle/>
          <a:p>
            <a:pPr algn="ctr">
              <a:spcBef>
                <a:spcPts val="0"/>
              </a:spcBef>
              <a:buClr>
                <a:schemeClr val="lt1"/>
              </a:buClr>
              <a:buSzPct val="25000"/>
            </a:pPr>
            <a:r>
              <a:rPr lang="en-US" sz="1800" b="0" u="sng" dirty="0">
                <a:solidFill>
                  <a:schemeClr val="lt1"/>
                </a:solidFill>
                <a:ea typeface="Gill Sans SemiBold"/>
                <a:cs typeface="Gill Sans SemiBold"/>
                <a:sym typeface="Cabin"/>
                <a:hlinkClick r:id="rId3"/>
              </a:rPr>
              <a:t>http://en.wikipedia.org/wiki/Relational_model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Database Design</a:t>
            </a:r>
          </a:p>
        </p:txBody>
      </p:sp>
      <p:sp>
        <p:nvSpPr>
          <p:cNvPr id="423" name="Shape 423"/>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Database design is an </a:t>
            </a:r>
            <a:r>
              <a:rPr lang="en-US" sz="2400" b="0" dirty="0">
                <a:solidFill>
                  <a:srgbClr val="00FF00"/>
                </a:solidFill>
                <a:ea typeface="Gill Sans SemiBold"/>
                <a:cs typeface="Gill Sans SemiBold"/>
                <a:sym typeface="Cabin"/>
              </a:rPr>
              <a:t>art form</a:t>
            </a:r>
            <a:r>
              <a:rPr lang="en-US" sz="2400" b="0" dirty="0">
                <a:solidFill>
                  <a:schemeClr val="lt1"/>
                </a:solidFill>
                <a:ea typeface="Gill Sans SemiBold"/>
                <a:cs typeface="Gill Sans SemiBold"/>
                <a:sym typeface="Cabin"/>
              </a:rPr>
              <a:t> of its own with particular skills and experience</a:t>
            </a:r>
          </a:p>
          <a:p>
            <a:pPr marL="257175" indent="-257175">
              <a:spcBef>
                <a:spcPts val="1969"/>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Our goal is to avoid the really bad mistakes and design clean and easily understood databases</a:t>
            </a:r>
          </a:p>
          <a:p>
            <a:pPr marL="257175" indent="-257175">
              <a:spcBef>
                <a:spcPts val="1969"/>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Others may performance tune things later</a:t>
            </a:r>
          </a:p>
          <a:p>
            <a:pPr marL="257175" indent="-257175">
              <a:spcBef>
                <a:spcPts val="1969"/>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Database design starts with a picture...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Terminology</a:t>
            </a:r>
          </a:p>
        </p:txBody>
      </p:sp>
      <p:sp>
        <p:nvSpPr>
          <p:cNvPr id="184" name="Shape 184"/>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rgbClr val="FFFF00"/>
                </a:solidFill>
                <a:ea typeface="Gill Sans SemiBold"/>
                <a:cs typeface="Gill Sans SemiBold"/>
                <a:sym typeface="Cabin"/>
              </a:rPr>
              <a:t>Database</a:t>
            </a:r>
            <a:r>
              <a:rPr lang="en-US" sz="2200" b="0" dirty="0">
                <a:solidFill>
                  <a:schemeClr val="lt1"/>
                </a:solidFill>
                <a:ea typeface="Gill Sans SemiBold"/>
                <a:cs typeface="Gill Sans SemiBold"/>
                <a:sym typeface="Cabin"/>
              </a:rPr>
              <a:t> - </a:t>
            </a:r>
            <a:r>
              <a:rPr lang="en-US" sz="2200" dirty="0">
                <a:solidFill>
                  <a:schemeClr val="lt1"/>
                </a:solidFill>
                <a:ea typeface="Gill Sans SemiBold"/>
                <a:cs typeface="Gill Sans SemiBold"/>
                <a:sym typeface="Cabin"/>
              </a:rPr>
              <a:t>c</a:t>
            </a:r>
            <a:r>
              <a:rPr lang="en-US" sz="2200" b="0" dirty="0">
                <a:solidFill>
                  <a:schemeClr val="lt1"/>
                </a:solidFill>
                <a:ea typeface="Gill Sans SemiBold"/>
                <a:cs typeface="Gill Sans SemiBold"/>
                <a:sym typeface="Cabin"/>
              </a:rPr>
              <a:t>ontains many tables</a:t>
            </a:r>
          </a:p>
          <a:p>
            <a:pPr marL="257175" indent="-257175">
              <a:spcBef>
                <a:spcPts val="1969"/>
              </a:spcBef>
              <a:spcAft>
                <a:spcPts val="563"/>
              </a:spcAft>
              <a:buClr>
                <a:schemeClr val="lt1"/>
              </a:buClr>
              <a:buSzPct val="100000"/>
              <a:buFont typeface="Cabin"/>
              <a:buChar char="•"/>
            </a:pPr>
            <a:r>
              <a:rPr lang="en-US" sz="2200" b="0" dirty="0">
                <a:solidFill>
                  <a:srgbClr val="00FF00"/>
                </a:solidFill>
                <a:ea typeface="Gill Sans SemiBold"/>
                <a:cs typeface="Gill Sans SemiBold"/>
                <a:sym typeface="Cabin"/>
              </a:rPr>
              <a:t>Relation (or table)</a:t>
            </a:r>
            <a:r>
              <a:rPr lang="en-US" sz="2200" b="0" dirty="0">
                <a:solidFill>
                  <a:schemeClr val="lt1"/>
                </a:solidFill>
                <a:ea typeface="Gill Sans SemiBold"/>
                <a:cs typeface="Gill Sans SemiBold"/>
                <a:sym typeface="Cabin"/>
              </a:rPr>
              <a:t> - contains tuples and attributes</a:t>
            </a:r>
          </a:p>
          <a:p>
            <a:pPr marL="257175" indent="-257175">
              <a:spcBef>
                <a:spcPts val="1969"/>
              </a:spcBef>
              <a:spcAft>
                <a:spcPts val="563"/>
              </a:spcAft>
              <a:buClr>
                <a:schemeClr val="lt1"/>
              </a:buClr>
              <a:buSzPct val="100000"/>
              <a:buFont typeface="Cabin"/>
              <a:buChar char="•"/>
            </a:pPr>
            <a:r>
              <a:rPr lang="en-US" sz="2200" b="0" dirty="0">
                <a:solidFill>
                  <a:srgbClr val="FF7F00"/>
                </a:solidFill>
                <a:ea typeface="Gill Sans SemiBold"/>
                <a:cs typeface="Gill Sans SemiBold"/>
                <a:sym typeface="Cabin"/>
              </a:rPr>
              <a:t>Tuple (or row)</a:t>
            </a:r>
            <a:r>
              <a:rPr lang="en-US" sz="2200" b="0" dirty="0">
                <a:solidFill>
                  <a:schemeClr val="lt1"/>
                </a:solidFill>
                <a:ea typeface="Gill Sans SemiBold"/>
                <a:cs typeface="Gill Sans SemiBold"/>
                <a:sym typeface="Cabin"/>
              </a:rPr>
              <a:t> - a set of fields </a:t>
            </a:r>
            <a:r>
              <a:rPr lang="en-US" sz="2200" dirty="0">
                <a:solidFill>
                  <a:schemeClr val="lt1"/>
                </a:solidFill>
                <a:ea typeface="Gill Sans SemiBold"/>
                <a:cs typeface="Gill Sans SemiBold"/>
                <a:sym typeface="Cabin"/>
              </a:rPr>
              <a:t>that </a:t>
            </a:r>
            <a:r>
              <a:rPr lang="en-US" sz="2200" b="0" dirty="0">
                <a:solidFill>
                  <a:schemeClr val="lt1"/>
                </a:solidFill>
                <a:ea typeface="Gill Sans SemiBold"/>
                <a:cs typeface="Gill Sans SemiBold"/>
                <a:sym typeface="Cabin"/>
              </a:rPr>
              <a:t>generally represents an </a:t>
            </a:r>
            <a:r>
              <a:rPr lang="en-US" sz="2200" b="0" dirty="0">
                <a:solidFill>
                  <a:schemeClr val="lt1"/>
                </a:solidFill>
                <a:ea typeface="Gill Sans SemiBold"/>
                <a:cs typeface="Gill Sans SemiBold"/>
                <a:sym typeface="Arial"/>
              </a:rPr>
              <a:t>“</a:t>
            </a:r>
            <a:r>
              <a:rPr lang="en-US" sz="2200" b="0" dirty="0">
                <a:solidFill>
                  <a:schemeClr val="lt1"/>
                </a:solidFill>
                <a:ea typeface="Gill Sans SemiBold"/>
                <a:cs typeface="Gill Sans SemiBold"/>
                <a:sym typeface="Cabin"/>
              </a:rPr>
              <a:t>object</a:t>
            </a:r>
            <a:r>
              <a:rPr lang="en-US" sz="2200" b="0" dirty="0">
                <a:solidFill>
                  <a:schemeClr val="lt1"/>
                </a:solidFill>
                <a:ea typeface="Gill Sans SemiBold"/>
                <a:cs typeface="Gill Sans SemiBold"/>
                <a:sym typeface="Arial"/>
              </a:rPr>
              <a:t>”</a:t>
            </a:r>
            <a:r>
              <a:rPr lang="en-US" sz="2200" b="0" dirty="0">
                <a:solidFill>
                  <a:schemeClr val="lt1"/>
                </a:solidFill>
                <a:ea typeface="Gill Sans SemiBold"/>
                <a:cs typeface="Gill Sans SemiBold"/>
                <a:sym typeface="Cabin"/>
              </a:rPr>
              <a:t> like a person or a music track</a:t>
            </a:r>
          </a:p>
          <a:p>
            <a:pPr marL="257175" indent="-257175">
              <a:spcBef>
                <a:spcPts val="1969"/>
              </a:spcBef>
              <a:spcAft>
                <a:spcPts val="563"/>
              </a:spcAft>
              <a:buClr>
                <a:schemeClr val="lt1"/>
              </a:buClr>
              <a:buSzPct val="100000"/>
              <a:buFont typeface="Cabin"/>
              <a:buChar char="•"/>
            </a:pPr>
            <a:r>
              <a:rPr lang="en-US" sz="2200" b="0" dirty="0">
                <a:solidFill>
                  <a:srgbClr val="FF00FF"/>
                </a:solidFill>
                <a:ea typeface="Gill Sans SemiBold"/>
                <a:cs typeface="Gill Sans SemiBold"/>
                <a:sym typeface="Cabin"/>
              </a:rPr>
              <a:t>Attribute (also column or field)</a:t>
            </a:r>
            <a:r>
              <a:rPr lang="en-US" sz="2200" b="0" dirty="0">
                <a:solidFill>
                  <a:schemeClr val="lt1"/>
                </a:solidFill>
                <a:ea typeface="Gill Sans SemiBold"/>
                <a:cs typeface="Gill Sans SemiBold"/>
                <a:sym typeface="Cabin"/>
              </a:rPr>
              <a:t> - </a:t>
            </a:r>
            <a:r>
              <a:rPr lang="en-US" sz="2200" dirty="0">
                <a:solidFill>
                  <a:schemeClr val="lt1"/>
                </a:solidFill>
                <a:ea typeface="Gill Sans SemiBold"/>
                <a:cs typeface="Gill Sans SemiBold"/>
                <a:sym typeface="Cabin"/>
              </a:rPr>
              <a:t>o</a:t>
            </a:r>
            <a:r>
              <a:rPr lang="en-US" sz="2200" b="0" dirty="0">
                <a:solidFill>
                  <a:schemeClr val="lt1"/>
                </a:solidFill>
                <a:ea typeface="Gill Sans SemiBold"/>
                <a:cs typeface="Gill Sans SemiBold"/>
                <a:sym typeface="Cabin"/>
              </a:rPr>
              <a:t>ne of possibly many elements of data corresponding to the object represented by the row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Shape 428"/>
          <p:cNvPicPr preferRelativeResize="0"/>
          <p:nvPr/>
        </p:nvPicPr>
        <p:blipFill rotWithShape="1">
          <a:blip r:embed="rId3">
            <a:alphaModFix/>
          </a:blip>
          <a:srcRect/>
          <a:stretch/>
        </p:blipFill>
        <p:spPr>
          <a:xfrm>
            <a:off x="1606177" y="710170"/>
            <a:ext cx="5940331" cy="408603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Shape 433"/>
          <p:cNvPicPr preferRelativeResize="0"/>
          <p:nvPr/>
        </p:nvPicPr>
        <p:blipFill rotWithShape="1">
          <a:blip r:embed="rId3">
            <a:alphaModFix/>
          </a:blip>
          <a:srcRect/>
          <a:stretch/>
        </p:blipFill>
        <p:spPr>
          <a:xfrm>
            <a:off x="1128059" y="570305"/>
            <a:ext cx="6883166" cy="43122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Building a Data Model</a:t>
            </a:r>
          </a:p>
        </p:txBody>
      </p:sp>
      <p:sp>
        <p:nvSpPr>
          <p:cNvPr id="439" name="Shape 439"/>
          <p:cNvSpPr txBox="1">
            <a:spLocks noGrp="1"/>
          </p:cNvSpPr>
          <p:nvPr>
            <p:ph idx="1"/>
          </p:nvPr>
        </p:nvSpPr>
        <p:spPr>
          <a:prstGeom prst="rect">
            <a:avLst/>
          </a:prstGeom>
          <a:noFill/>
          <a:ln>
            <a:noFill/>
          </a:ln>
        </p:spPr>
        <p:txBody>
          <a:bodyPr lIns="21431" tIns="21431" rIns="21431" bIns="21431" anchor="ctr" anchorCtr="0">
            <a:noAutofit/>
          </a:bodyPr>
          <a:lstStyle/>
          <a:p>
            <a:pPr marL="421481" indent="-208740">
              <a:spcBef>
                <a:spcPts val="0"/>
              </a:spcBef>
              <a:buClr>
                <a:schemeClr val="lt1"/>
              </a:buClr>
              <a:buSzPct val="100000"/>
              <a:buFont typeface="Cabin"/>
              <a:buChar char="•"/>
            </a:pPr>
            <a:r>
              <a:rPr lang="en-US" sz="2400" b="0" dirty="0">
                <a:solidFill>
                  <a:schemeClr val="lt1"/>
                </a:solidFill>
                <a:ea typeface="Gill Sans SemiBold"/>
                <a:cs typeface="Gill Sans SemiBold"/>
                <a:sym typeface="Cabin"/>
              </a:rPr>
              <a:t>Drawing a picture of the data objects for our application and then figuring out how to represent the objects and their relationships</a:t>
            </a:r>
          </a:p>
          <a:p>
            <a:pPr marL="421481" indent="-178201">
              <a:spcBef>
                <a:spcPts val="1969"/>
              </a:spcBef>
              <a:buClr>
                <a:schemeClr val="lt1"/>
              </a:buClr>
              <a:buSzPct val="100000"/>
              <a:buFont typeface="Cabin"/>
              <a:buChar char="•"/>
            </a:pPr>
            <a:r>
              <a:rPr lang="en-US" sz="2400" b="0" dirty="0">
                <a:solidFill>
                  <a:schemeClr val="lt1"/>
                </a:solidFill>
                <a:ea typeface="Gill Sans SemiBold"/>
                <a:cs typeface="Gill Sans SemiBold"/>
                <a:sym typeface="Cabin"/>
              </a:rPr>
              <a:t>Basic Rule: Don</a:t>
            </a:r>
            <a:r>
              <a:rPr lang="en-US" sz="2400" b="0" dirty="0">
                <a:solidFill>
                  <a:schemeClr val="lt1"/>
                </a:solidFill>
                <a:ea typeface="Gill Sans SemiBold"/>
                <a:cs typeface="Gill Sans SemiBold"/>
                <a:sym typeface="Arial"/>
              </a:rPr>
              <a:t>’</a:t>
            </a:r>
            <a:r>
              <a:rPr lang="en-US" sz="2400" b="0" dirty="0">
                <a:solidFill>
                  <a:schemeClr val="lt1"/>
                </a:solidFill>
                <a:ea typeface="Gill Sans SemiBold"/>
                <a:cs typeface="Gill Sans SemiBold"/>
                <a:sym typeface="Cabin"/>
              </a:rPr>
              <a:t>t put the same string data in twice - use a relationship instead</a:t>
            </a:r>
          </a:p>
          <a:p>
            <a:pPr marL="421481" indent="-178201">
              <a:spcBef>
                <a:spcPts val="1969"/>
              </a:spcBef>
              <a:buClr>
                <a:schemeClr val="lt1"/>
              </a:buClr>
              <a:buSzPct val="100000"/>
              <a:buFont typeface="Cabin"/>
              <a:buChar char="•"/>
            </a:pPr>
            <a:r>
              <a:rPr lang="en-US" sz="2400" b="0" dirty="0">
                <a:solidFill>
                  <a:schemeClr val="lt1"/>
                </a:solidFill>
                <a:ea typeface="Gill Sans SemiBold"/>
                <a:cs typeface="Gill Sans SemiBold"/>
                <a:sym typeface="Cabin"/>
              </a:rPr>
              <a:t>When there is one thing in the </a:t>
            </a:r>
            <a:r>
              <a:rPr lang="en-US" sz="2400" b="0" dirty="0">
                <a:solidFill>
                  <a:schemeClr val="lt1"/>
                </a:solidFill>
                <a:ea typeface="Gill Sans SemiBold"/>
                <a:cs typeface="Gill Sans SemiBold"/>
                <a:sym typeface="Arial"/>
              </a:rPr>
              <a:t>“</a:t>
            </a:r>
            <a:r>
              <a:rPr lang="en-US" sz="2400" b="0" dirty="0">
                <a:solidFill>
                  <a:schemeClr val="lt1"/>
                </a:solidFill>
                <a:ea typeface="Gill Sans SemiBold"/>
                <a:cs typeface="Gill Sans SemiBold"/>
                <a:sym typeface="Cabin"/>
              </a:rPr>
              <a:t>real world</a:t>
            </a:r>
            <a:r>
              <a:rPr lang="en-US" sz="2400" b="0" dirty="0">
                <a:solidFill>
                  <a:schemeClr val="lt1"/>
                </a:solidFill>
                <a:ea typeface="Gill Sans SemiBold"/>
                <a:cs typeface="Gill Sans SemiBold"/>
                <a:sym typeface="Arial"/>
              </a:rPr>
              <a:t>”</a:t>
            </a:r>
            <a:r>
              <a:rPr lang="en-US" sz="2400" b="0" dirty="0">
                <a:solidFill>
                  <a:schemeClr val="lt1"/>
                </a:solidFill>
                <a:ea typeface="Gill Sans SemiBold"/>
                <a:cs typeface="Gill Sans SemiBold"/>
                <a:sym typeface="Cabin"/>
              </a:rPr>
              <a:t> there should be one copy of that thing in the database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Shape 444"/>
          <p:cNvPicPr preferRelativeResize="0"/>
          <p:nvPr/>
        </p:nvPicPr>
        <p:blipFill rotWithShape="1">
          <a:blip r:embed="rId3">
            <a:alphaModFix/>
          </a:blip>
          <a:srcRect/>
          <a:stretch/>
        </p:blipFill>
        <p:spPr>
          <a:xfrm>
            <a:off x="1049654" y="791882"/>
            <a:ext cx="7006061" cy="4244462"/>
          </a:xfrm>
          <a:prstGeom prst="rect">
            <a:avLst/>
          </a:prstGeom>
          <a:noFill/>
          <a:ln>
            <a:noFill/>
          </a:ln>
        </p:spPr>
      </p:pic>
      <p:sp>
        <p:nvSpPr>
          <p:cNvPr id="445" name="Shape 445"/>
          <p:cNvSpPr txBox="1"/>
          <p:nvPr/>
        </p:nvSpPr>
        <p:spPr>
          <a:xfrm>
            <a:off x="1228946" y="433668"/>
            <a:ext cx="777776"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Track  </a:t>
            </a:r>
          </a:p>
        </p:txBody>
      </p:sp>
      <p:sp>
        <p:nvSpPr>
          <p:cNvPr id="446" name="Shape 446"/>
          <p:cNvSpPr txBox="1"/>
          <p:nvPr/>
        </p:nvSpPr>
        <p:spPr>
          <a:xfrm>
            <a:off x="2996803" y="425497"/>
            <a:ext cx="5848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Len  </a:t>
            </a:r>
          </a:p>
        </p:txBody>
      </p:sp>
      <p:sp>
        <p:nvSpPr>
          <p:cNvPr id="447" name="Shape 447"/>
          <p:cNvSpPr txBox="1"/>
          <p:nvPr/>
        </p:nvSpPr>
        <p:spPr>
          <a:xfrm>
            <a:off x="3581697" y="425497"/>
            <a:ext cx="81260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Artist  </a:t>
            </a:r>
          </a:p>
        </p:txBody>
      </p:sp>
      <p:sp>
        <p:nvSpPr>
          <p:cNvPr id="448" name="Shape 448"/>
          <p:cNvSpPr txBox="1"/>
          <p:nvPr/>
        </p:nvSpPr>
        <p:spPr>
          <a:xfrm>
            <a:off x="4699694" y="424797"/>
            <a:ext cx="890290"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Album  </a:t>
            </a:r>
          </a:p>
        </p:txBody>
      </p:sp>
      <p:sp>
        <p:nvSpPr>
          <p:cNvPr id="449" name="Shape 449"/>
          <p:cNvSpPr txBox="1"/>
          <p:nvPr/>
        </p:nvSpPr>
        <p:spPr>
          <a:xfrm>
            <a:off x="5816663" y="432267"/>
            <a:ext cx="726877"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Genre</a:t>
            </a:r>
          </a:p>
        </p:txBody>
      </p:sp>
      <p:sp>
        <p:nvSpPr>
          <p:cNvPr id="450" name="Shape 450"/>
          <p:cNvSpPr txBox="1"/>
          <p:nvPr/>
        </p:nvSpPr>
        <p:spPr>
          <a:xfrm>
            <a:off x="6543540" y="432267"/>
            <a:ext cx="817959"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Rating</a:t>
            </a:r>
          </a:p>
        </p:txBody>
      </p:sp>
      <p:sp>
        <p:nvSpPr>
          <p:cNvPr id="451" name="Shape 451"/>
          <p:cNvSpPr txBox="1"/>
          <p:nvPr/>
        </p:nvSpPr>
        <p:spPr>
          <a:xfrm>
            <a:off x="7361499" y="424797"/>
            <a:ext cx="73134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Count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FF00"/>
              </a:buClr>
              <a:buSzPct val="25000"/>
            </a:pPr>
            <a:r>
              <a:rPr lang="en-US" sz="4300" dirty="0">
                <a:solidFill>
                  <a:srgbClr val="F6CD2E"/>
                </a:solidFill>
                <a:ea typeface="Gill Sans SemiBold"/>
                <a:cs typeface="Gill Sans SemiBold"/>
                <a:sym typeface="Cabin"/>
              </a:rPr>
              <a:t>For each </a:t>
            </a:r>
            <a:r>
              <a:rPr lang="en-US" sz="4300" dirty="0">
                <a:solidFill>
                  <a:srgbClr val="F6CD2E"/>
                </a:solidFill>
                <a:ea typeface="Gill Sans SemiBold"/>
                <a:cs typeface="Gill Sans SemiBold"/>
                <a:sym typeface="Arial"/>
              </a:rPr>
              <a:t>“</a:t>
            </a:r>
            <a:r>
              <a:rPr lang="en-US" sz="4300" dirty="0">
                <a:solidFill>
                  <a:srgbClr val="F6CD2E"/>
                </a:solidFill>
                <a:ea typeface="Gill Sans SemiBold"/>
                <a:cs typeface="Gill Sans SemiBold"/>
                <a:sym typeface="Cabin"/>
              </a:rPr>
              <a:t>piece of info</a:t>
            </a:r>
            <a:r>
              <a:rPr lang="en-US" sz="4300" dirty="0">
                <a:solidFill>
                  <a:srgbClr val="F6CD2E"/>
                </a:solidFill>
                <a:ea typeface="Gill Sans SemiBold"/>
                <a:cs typeface="Gill Sans SemiBold"/>
                <a:sym typeface="Arial"/>
              </a:rPr>
              <a:t>”</a:t>
            </a:r>
            <a:r>
              <a:rPr lang="en-US" sz="4300" dirty="0">
                <a:solidFill>
                  <a:srgbClr val="F6CD2E"/>
                </a:solidFill>
                <a:ea typeface="Gill Sans SemiBold"/>
                <a:cs typeface="Gill Sans SemiBold"/>
                <a:sym typeface="Cabin"/>
              </a:rPr>
              <a:t>...</a:t>
            </a:r>
          </a:p>
        </p:txBody>
      </p:sp>
      <p:sp>
        <p:nvSpPr>
          <p:cNvPr id="457" name="Shape 457"/>
          <p:cNvSpPr txBox="1">
            <a:spLocks noGrp="1"/>
          </p:cNvSpPr>
          <p:nvPr>
            <p:ph idx="1"/>
          </p:nvPr>
        </p:nvSpPr>
        <p:spPr>
          <a:xfrm>
            <a:off x="650081" y="1243012"/>
            <a:ext cx="4171950" cy="1985962"/>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Is the column an object or an attribute of another object?</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Once we define objects, we need to define the relationships between objects.</a:t>
            </a:r>
          </a:p>
        </p:txBody>
      </p:sp>
      <p:sp>
        <p:nvSpPr>
          <p:cNvPr id="458" name="Shape 458"/>
          <p:cNvSpPr txBox="1"/>
          <p:nvPr/>
        </p:nvSpPr>
        <p:spPr>
          <a:xfrm>
            <a:off x="5618558" y="2806677"/>
            <a:ext cx="777776"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Track  </a:t>
            </a:r>
          </a:p>
        </p:txBody>
      </p:sp>
      <p:sp>
        <p:nvSpPr>
          <p:cNvPr id="459" name="Shape 459"/>
          <p:cNvSpPr txBox="1"/>
          <p:nvPr/>
        </p:nvSpPr>
        <p:spPr>
          <a:xfrm>
            <a:off x="5943599" y="1320777"/>
            <a:ext cx="584894"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Len  </a:t>
            </a:r>
          </a:p>
        </p:txBody>
      </p:sp>
      <p:sp>
        <p:nvSpPr>
          <p:cNvPr id="460" name="Shape 460"/>
          <p:cNvSpPr txBox="1"/>
          <p:nvPr/>
        </p:nvSpPr>
        <p:spPr>
          <a:xfrm>
            <a:off x="6008785" y="2206602"/>
            <a:ext cx="812601"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Artist  </a:t>
            </a:r>
          </a:p>
        </p:txBody>
      </p:sp>
      <p:sp>
        <p:nvSpPr>
          <p:cNvPr id="461" name="Shape 461"/>
          <p:cNvSpPr txBox="1"/>
          <p:nvPr/>
        </p:nvSpPr>
        <p:spPr>
          <a:xfrm>
            <a:off x="7333951" y="1220764"/>
            <a:ext cx="890290"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Album  </a:t>
            </a:r>
          </a:p>
        </p:txBody>
      </p:sp>
      <p:sp>
        <p:nvSpPr>
          <p:cNvPr id="462" name="Shape 462"/>
          <p:cNvSpPr txBox="1"/>
          <p:nvPr/>
        </p:nvSpPr>
        <p:spPr>
          <a:xfrm>
            <a:off x="6951761" y="1699395"/>
            <a:ext cx="726877"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Genre</a:t>
            </a:r>
          </a:p>
        </p:txBody>
      </p:sp>
      <p:sp>
        <p:nvSpPr>
          <p:cNvPr id="463" name="Shape 463"/>
          <p:cNvSpPr txBox="1"/>
          <p:nvPr/>
        </p:nvSpPr>
        <p:spPr>
          <a:xfrm>
            <a:off x="7678637" y="2335189"/>
            <a:ext cx="776883"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Rating</a:t>
            </a:r>
          </a:p>
        </p:txBody>
      </p:sp>
      <p:sp>
        <p:nvSpPr>
          <p:cNvPr id="464" name="Shape 464"/>
          <p:cNvSpPr txBox="1"/>
          <p:nvPr/>
        </p:nvSpPr>
        <p:spPr>
          <a:xfrm>
            <a:off x="7013376" y="2942408"/>
            <a:ext cx="731341"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Count</a:t>
            </a:r>
          </a:p>
        </p:txBody>
      </p:sp>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4" y="3486807"/>
            <a:ext cx="8086166" cy="135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4" y="3486807"/>
            <a:ext cx="8086166" cy="135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346" name="Rectangle 2"/>
          <p:cNvSpPr>
            <a:spLocks/>
          </p:cNvSpPr>
          <p:nvPr/>
        </p:nvSpPr>
        <p:spPr bwMode="auto">
          <a:xfrm>
            <a:off x="936408" y="612604"/>
            <a:ext cx="6027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Track  </a:t>
            </a:r>
          </a:p>
        </p:txBody>
      </p:sp>
      <p:sp>
        <p:nvSpPr>
          <p:cNvPr id="57348" name="Rectangle 4"/>
          <p:cNvSpPr>
            <a:spLocks/>
          </p:cNvSpPr>
          <p:nvPr/>
        </p:nvSpPr>
        <p:spPr bwMode="auto">
          <a:xfrm>
            <a:off x="885608" y="1012654"/>
            <a:ext cx="6671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Album</a:t>
            </a:r>
          </a:p>
        </p:txBody>
      </p:sp>
      <p:sp>
        <p:nvSpPr>
          <p:cNvPr id="57349" name="Rectangle 5"/>
          <p:cNvSpPr>
            <a:spLocks/>
          </p:cNvSpPr>
          <p:nvPr/>
        </p:nvSpPr>
        <p:spPr bwMode="auto">
          <a:xfrm>
            <a:off x="922120" y="1412704"/>
            <a:ext cx="5899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Artist</a:t>
            </a:r>
          </a:p>
        </p:txBody>
      </p:sp>
      <p:sp>
        <p:nvSpPr>
          <p:cNvPr id="57350" name="Rectangle 6"/>
          <p:cNvSpPr>
            <a:spLocks/>
          </p:cNvSpPr>
          <p:nvPr/>
        </p:nvSpPr>
        <p:spPr bwMode="auto">
          <a:xfrm>
            <a:off x="895133" y="1812754"/>
            <a:ext cx="6415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Genre</a:t>
            </a:r>
          </a:p>
        </p:txBody>
      </p:sp>
      <p:grpSp>
        <p:nvGrpSpPr>
          <p:cNvPr id="3" name="Group 2"/>
          <p:cNvGrpSpPr>
            <a:grpSpLocks/>
          </p:cNvGrpSpPr>
          <p:nvPr/>
        </p:nvGrpSpPr>
        <p:grpSpPr bwMode="auto">
          <a:xfrm>
            <a:off x="891958" y="2212975"/>
            <a:ext cx="652003" cy="1076758"/>
            <a:chOff x="584985" y="3938323"/>
            <a:chExt cx="1156746" cy="1915053"/>
          </a:xfrm>
        </p:grpSpPr>
        <p:sp>
          <p:nvSpPr>
            <p:cNvPr id="32785" name="Rectangle 3"/>
            <p:cNvSpPr>
              <a:spLocks/>
            </p:cNvSpPr>
            <p:nvPr/>
          </p:nvSpPr>
          <p:spPr bwMode="auto">
            <a:xfrm>
              <a:off x="844333" y="4649523"/>
              <a:ext cx="683283" cy="4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Len  </a:t>
              </a:r>
            </a:p>
          </p:txBody>
        </p:sp>
        <p:sp>
          <p:nvSpPr>
            <p:cNvPr id="32786" name="Rectangle 7"/>
            <p:cNvSpPr>
              <a:spLocks/>
            </p:cNvSpPr>
            <p:nvPr/>
          </p:nvSpPr>
          <p:spPr bwMode="auto">
            <a:xfrm>
              <a:off x="604148" y="3938323"/>
              <a:ext cx="1137583" cy="4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Rating</a:t>
              </a:r>
            </a:p>
          </p:txBody>
        </p:sp>
        <p:sp>
          <p:nvSpPr>
            <p:cNvPr id="32787" name="Rectangle 8"/>
            <p:cNvSpPr>
              <a:spLocks/>
            </p:cNvSpPr>
            <p:nvPr/>
          </p:nvSpPr>
          <p:spPr bwMode="auto">
            <a:xfrm>
              <a:off x="584985" y="5360723"/>
              <a:ext cx="1137582" cy="4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Count</a:t>
              </a:r>
            </a:p>
          </p:txBody>
        </p:sp>
      </p:grpSp>
      <p:sp>
        <p:nvSpPr>
          <p:cNvPr id="57353" name="Rectangle 9"/>
          <p:cNvSpPr>
            <a:spLocks/>
          </p:cNvSpPr>
          <p:nvPr/>
        </p:nvSpPr>
        <p:spPr bwMode="auto">
          <a:xfrm>
            <a:off x="7192964" y="728663"/>
            <a:ext cx="1322387" cy="132080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Track</a:t>
            </a:r>
          </a:p>
          <a:p>
            <a:pPr algn="ctr"/>
            <a:r>
              <a:rPr lang="en-US" sz="1800" dirty="0">
                <a:solidFill>
                  <a:schemeClr val="bg1"/>
                </a:solidFill>
                <a:latin typeface="Gill Sans SemiBold"/>
                <a:ea typeface="Gill Sans SemiBold"/>
                <a:cs typeface="Gill Sans SemiBold"/>
              </a:rPr>
              <a:t>Rating</a:t>
            </a:r>
          </a:p>
          <a:p>
            <a:pPr algn="ctr"/>
            <a:r>
              <a:rPr lang="en-US" sz="1800" dirty="0">
                <a:solidFill>
                  <a:schemeClr val="bg1"/>
                </a:solidFill>
                <a:latin typeface="Gill Sans SemiBold"/>
                <a:ea typeface="Gill Sans SemiBold"/>
                <a:cs typeface="Gill Sans SemiBold"/>
              </a:rPr>
              <a:t>Len</a:t>
            </a:r>
          </a:p>
          <a:p>
            <a:pPr algn="ctr"/>
            <a:r>
              <a:rPr lang="en-US" sz="1800" dirty="0">
                <a:solidFill>
                  <a:schemeClr val="bg1"/>
                </a:solidFill>
                <a:latin typeface="Gill Sans SemiBold"/>
                <a:ea typeface="Gill Sans SemiBold"/>
                <a:cs typeface="Gill Sans SemiBold"/>
              </a:rPr>
              <a:t>Count</a:t>
            </a:r>
          </a:p>
        </p:txBody>
      </p:sp>
      <p:sp>
        <p:nvSpPr>
          <p:cNvPr id="57354" name="Rectangle 10"/>
          <p:cNvSpPr>
            <a:spLocks/>
          </p:cNvSpPr>
          <p:nvPr/>
        </p:nvSpPr>
        <p:spPr bwMode="auto">
          <a:xfrm>
            <a:off x="4049714" y="1800226"/>
            <a:ext cx="1322387" cy="5508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Album</a:t>
            </a:r>
          </a:p>
        </p:txBody>
      </p:sp>
      <p:sp>
        <p:nvSpPr>
          <p:cNvPr id="57355" name="Line 11"/>
          <p:cNvSpPr>
            <a:spLocks noChangeShapeType="1"/>
          </p:cNvSpPr>
          <p:nvPr/>
        </p:nvSpPr>
        <p:spPr bwMode="auto">
          <a:xfrm rot="10800000" flipH="1">
            <a:off x="5510214"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57356" name="Rectangle 12"/>
          <p:cNvSpPr>
            <a:spLocks/>
          </p:cNvSpPr>
          <p:nvPr/>
        </p:nvSpPr>
        <p:spPr bwMode="auto">
          <a:xfrm>
            <a:off x="5862639" y="1907788"/>
            <a:ext cx="1077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57357" name="Rectangle 13"/>
          <p:cNvSpPr>
            <a:spLocks/>
          </p:cNvSpPr>
          <p:nvPr/>
        </p:nvSpPr>
        <p:spPr bwMode="auto">
          <a:xfrm>
            <a:off x="1871663" y="814388"/>
            <a:ext cx="1320800" cy="52070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Artist</a:t>
            </a:r>
          </a:p>
        </p:txBody>
      </p:sp>
      <p:sp>
        <p:nvSpPr>
          <p:cNvPr id="57358" name="Line 14"/>
          <p:cNvSpPr>
            <a:spLocks noChangeShapeType="1"/>
          </p:cNvSpPr>
          <p:nvPr/>
        </p:nvSpPr>
        <p:spPr bwMode="auto">
          <a:xfrm>
            <a:off x="2890839"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57359" name="Rectangle 15"/>
          <p:cNvSpPr>
            <a:spLocks/>
          </p:cNvSpPr>
          <p:nvPr/>
        </p:nvSpPr>
        <p:spPr bwMode="auto">
          <a:xfrm>
            <a:off x="3597276" y="1015613"/>
            <a:ext cx="1077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57360" name="Rectangle 16"/>
          <p:cNvSpPr>
            <a:spLocks/>
          </p:cNvSpPr>
          <p:nvPr/>
        </p:nvSpPr>
        <p:spPr bwMode="auto">
          <a:xfrm>
            <a:off x="5414963" y="2757489"/>
            <a:ext cx="1320800" cy="414337"/>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57362" name="Rectangle 18"/>
          <p:cNvSpPr>
            <a:spLocks/>
          </p:cNvSpPr>
          <p:nvPr/>
        </p:nvSpPr>
        <p:spPr bwMode="auto">
          <a:xfrm>
            <a:off x="7297739" y="2722175"/>
            <a:ext cx="1077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Tree>
    <p:extLst>
      <p:ext uri="{BB962C8B-B14F-4D97-AF65-F5344CB8AC3E}">
        <p14:creationId xmlns:p14="http://schemas.microsoft.com/office/powerpoint/2010/main" val="76671110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5" grpId="0" animBg="1"/>
      <p:bldP spid="57356" grpId="0" autoUpdateAnimBg="0"/>
      <p:bldP spid="57357" grpId="0" animBg="1"/>
      <p:bldP spid="57358" grpId="0" animBg="1"/>
      <p:bldP spid="57359" grpId="0" autoUpdateAnimBg="0"/>
      <p:bldP spid="57360" grpId="0" animBg="1"/>
      <p:bldP spid="57361" grpId="0" animBg="1"/>
      <p:bldP spid="5736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4" y="3486807"/>
            <a:ext cx="8086166" cy="135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 name="Rectangle 9"/>
          <p:cNvSpPr>
            <a:spLocks/>
          </p:cNvSpPr>
          <p:nvPr/>
        </p:nvSpPr>
        <p:spPr bwMode="auto">
          <a:xfrm>
            <a:off x="7192964" y="728663"/>
            <a:ext cx="1322387" cy="132080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Track</a:t>
            </a:r>
          </a:p>
          <a:p>
            <a:pPr algn="ctr"/>
            <a:r>
              <a:rPr lang="en-US" sz="1800" dirty="0">
                <a:solidFill>
                  <a:schemeClr val="bg1"/>
                </a:solidFill>
                <a:latin typeface="Gill Sans SemiBold"/>
                <a:ea typeface="Gill Sans SemiBold"/>
                <a:cs typeface="Gill Sans SemiBold"/>
              </a:rPr>
              <a:t>Rating</a:t>
            </a:r>
          </a:p>
          <a:p>
            <a:pPr algn="ctr"/>
            <a:r>
              <a:rPr lang="en-US" sz="1800" dirty="0">
                <a:solidFill>
                  <a:schemeClr val="bg1"/>
                </a:solidFill>
                <a:latin typeface="Gill Sans SemiBold"/>
                <a:ea typeface="Gill Sans SemiBold"/>
                <a:cs typeface="Gill Sans SemiBold"/>
              </a:rPr>
              <a:t>Len</a:t>
            </a:r>
          </a:p>
          <a:p>
            <a:pPr algn="ctr"/>
            <a:r>
              <a:rPr lang="en-US" sz="1800" dirty="0">
                <a:solidFill>
                  <a:schemeClr val="bg1"/>
                </a:solidFill>
                <a:latin typeface="Gill Sans SemiBold"/>
                <a:ea typeface="Gill Sans SemiBold"/>
                <a:cs typeface="Gill Sans SemiBold"/>
              </a:rPr>
              <a:t>Count</a:t>
            </a:r>
          </a:p>
        </p:txBody>
      </p:sp>
      <p:sp>
        <p:nvSpPr>
          <p:cNvPr id="23" name="Rectangle 10"/>
          <p:cNvSpPr>
            <a:spLocks/>
          </p:cNvSpPr>
          <p:nvPr/>
        </p:nvSpPr>
        <p:spPr bwMode="auto">
          <a:xfrm>
            <a:off x="4049714" y="1800226"/>
            <a:ext cx="1322387" cy="5508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Album</a:t>
            </a:r>
          </a:p>
        </p:txBody>
      </p:sp>
      <p:sp>
        <p:nvSpPr>
          <p:cNvPr id="24" name="Line 11"/>
          <p:cNvSpPr>
            <a:spLocks noChangeShapeType="1"/>
          </p:cNvSpPr>
          <p:nvPr/>
        </p:nvSpPr>
        <p:spPr bwMode="auto">
          <a:xfrm rot="10800000" flipH="1">
            <a:off x="5510214"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25" name="Rectangle 12"/>
          <p:cNvSpPr>
            <a:spLocks/>
          </p:cNvSpPr>
          <p:nvPr/>
        </p:nvSpPr>
        <p:spPr bwMode="auto">
          <a:xfrm>
            <a:off x="5862639" y="1907788"/>
            <a:ext cx="1077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26" name="Rectangle 13"/>
          <p:cNvSpPr>
            <a:spLocks/>
          </p:cNvSpPr>
          <p:nvPr/>
        </p:nvSpPr>
        <p:spPr bwMode="auto">
          <a:xfrm>
            <a:off x="1871663" y="814388"/>
            <a:ext cx="1320800" cy="52070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Artist</a:t>
            </a:r>
          </a:p>
        </p:txBody>
      </p:sp>
      <p:sp>
        <p:nvSpPr>
          <p:cNvPr id="27" name="Line 14"/>
          <p:cNvSpPr>
            <a:spLocks noChangeShapeType="1"/>
          </p:cNvSpPr>
          <p:nvPr/>
        </p:nvSpPr>
        <p:spPr bwMode="auto">
          <a:xfrm>
            <a:off x="2890839"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28" name="Rectangle 15"/>
          <p:cNvSpPr>
            <a:spLocks/>
          </p:cNvSpPr>
          <p:nvPr/>
        </p:nvSpPr>
        <p:spPr bwMode="auto">
          <a:xfrm>
            <a:off x="3597276" y="1015613"/>
            <a:ext cx="1077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29" name="Rectangle 16"/>
          <p:cNvSpPr>
            <a:spLocks/>
          </p:cNvSpPr>
          <p:nvPr/>
        </p:nvSpPr>
        <p:spPr bwMode="auto">
          <a:xfrm>
            <a:off x="5414963" y="2757489"/>
            <a:ext cx="1320800" cy="414337"/>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Genre</a:t>
            </a:r>
          </a:p>
        </p:txBody>
      </p:sp>
      <p:sp>
        <p:nvSpPr>
          <p:cNvPr id="30"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31" name="Rectangle 18"/>
          <p:cNvSpPr>
            <a:spLocks/>
          </p:cNvSpPr>
          <p:nvPr/>
        </p:nvSpPr>
        <p:spPr bwMode="auto">
          <a:xfrm>
            <a:off x="7297739" y="2722175"/>
            <a:ext cx="1077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Tree>
    <p:extLst>
      <p:ext uri="{BB962C8B-B14F-4D97-AF65-F5344CB8AC3E}">
        <p14:creationId xmlns:p14="http://schemas.microsoft.com/office/powerpoint/2010/main" val="270530074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1250915" y="1529474"/>
            <a:ext cx="6646893" cy="2007449"/>
          </a:xfrm>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smtClean="0">
                <a:solidFill>
                  <a:srgbClr val="F6CD2E"/>
                </a:solidFill>
                <a:ea typeface="Gill Sans SemiBold"/>
                <a:cs typeface="Gill Sans SemiBold"/>
                <a:sym typeface="Cabin"/>
              </a:rPr>
              <a:t>Representing Relationships in a Database</a:t>
            </a:r>
            <a:endParaRPr lang="en-US" sz="4300" dirty="0">
              <a:solidFill>
                <a:srgbClr val="F6CD2E"/>
              </a:solidFill>
              <a:ea typeface="Gill Sans SemiBold"/>
              <a:cs typeface="Gill Sans SemiBold"/>
              <a:sym typeface="Cabin"/>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Database Normalization (3NF)</a:t>
            </a:r>
          </a:p>
        </p:txBody>
      </p:sp>
      <p:sp>
        <p:nvSpPr>
          <p:cNvPr id="530" name="Shape 530"/>
          <p:cNvSpPr txBox="1">
            <a:spLocks noGrp="1"/>
          </p:cNvSpPr>
          <p:nvPr>
            <p:ph idx="1"/>
          </p:nvPr>
        </p:nvSpPr>
        <p:spPr>
          <a:xfrm>
            <a:off x="735807" y="1464469"/>
            <a:ext cx="7661249" cy="3207599"/>
          </a:xfrm>
          <a:prstGeom prst="rect">
            <a:avLst/>
          </a:prstGeom>
          <a:noFill/>
          <a:ln>
            <a:noFill/>
          </a:ln>
        </p:spPr>
        <p:txBody>
          <a:bodyPr lIns="21431" tIns="21431" rIns="21431" bIns="21431" anchor="ctr" anchorCtr="0">
            <a:noAutofit/>
          </a:bodyPr>
          <a:lstStyle/>
          <a:p>
            <a:pPr marL="257175"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There is *tons* of database theory - way too much to understand without excessive predicate calculus</a:t>
            </a:r>
          </a:p>
          <a:p>
            <a:pPr marL="514350" lvl="1" indent="-257175">
              <a:spcBef>
                <a:spcPts val="563"/>
              </a:spcBef>
              <a:buClr>
                <a:schemeClr val="lt1"/>
              </a:buClr>
              <a:buSzPct val="100000"/>
              <a:buFont typeface="Cabin"/>
              <a:buChar char="•"/>
            </a:pPr>
            <a:r>
              <a:rPr lang="en-US" sz="2200" b="0" dirty="0">
                <a:solidFill>
                  <a:srgbClr val="00FF00"/>
                </a:solidFill>
                <a:ea typeface="Gill Sans SemiBold"/>
                <a:cs typeface="Gill Sans SemiBold"/>
                <a:sym typeface="Cabin"/>
              </a:rPr>
              <a:t>Do not replicate data</a:t>
            </a:r>
            <a:r>
              <a:rPr lang="en-US" sz="2200" b="0" dirty="0">
                <a:solidFill>
                  <a:schemeClr val="lt1"/>
                </a:solidFill>
                <a:ea typeface="Gill Sans SemiBold"/>
                <a:cs typeface="Gill Sans SemiBold"/>
                <a:sym typeface="Cabin"/>
              </a:rPr>
              <a:t> - reference data - point at data</a:t>
            </a:r>
          </a:p>
          <a:p>
            <a:pPr marL="514350" lvl="1"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Use </a:t>
            </a:r>
            <a:r>
              <a:rPr lang="en-US" sz="2200" b="0" dirty="0">
                <a:solidFill>
                  <a:srgbClr val="00FF00"/>
                </a:solidFill>
                <a:ea typeface="Gill Sans SemiBold"/>
                <a:cs typeface="Gill Sans SemiBold"/>
                <a:sym typeface="Cabin"/>
              </a:rPr>
              <a:t>integers for keys</a:t>
            </a:r>
            <a:r>
              <a:rPr lang="en-US" sz="2200" b="0" dirty="0">
                <a:solidFill>
                  <a:schemeClr val="lt1"/>
                </a:solidFill>
                <a:ea typeface="Gill Sans SemiBold"/>
                <a:cs typeface="Gill Sans SemiBold"/>
                <a:sym typeface="Cabin"/>
              </a:rPr>
              <a:t> and for references</a:t>
            </a:r>
          </a:p>
          <a:p>
            <a:pPr marL="514350" lvl="1"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Add a special </a:t>
            </a:r>
            <a:r>
              <a:rPr lang="en-US" sz="2200" b="0" dirty="0">
                <a:solidFill>
                  <a:schemeClr val="lt1"/>
                </a:solidFill>
                <a:ea typeface="Gill Sans SemiBold"/>
                <a:cs typeface="Gill Sans SemiBold"/>
                <a:sym typeface="Arial"/>
              </a:rPr>
              <a:t>“</a:t>
            </a:r>
            <a:r>
              <a:rPr lang="en-US" sz="2200" b="0" dirty="0">
                <a:solidFill>
                  <a:srgbClr val="FF7F00"/>
                </a:solidFill>
                <a:ea typeface="Gill Sans SemiBold"/>
                <a:cs typeface="Gill Sans SemiBold"/>
                <a:sym typeface="Cabin"/>
              </a:rPr>
              <a:t>key</a:t>
            </a:r>
            <a:r>
              <a:rPr lang="en-US" sz="2200" b="0" dirty="0">
                <a:solidFill>
                  <a:schemeClr val="lt1"/>
                </a:solidFill>
                <a:ea typeface="Gill Sans SemiBold"/>
                <a:cs typeface="Gill Sans SemiBold"/>
                <a:sym typeface="Arial"/>
              </a:rPr>
              <a:t>”</a:t>
            </a:r>
            <a:r>
              <a:rPr lang="en-US" sz="2200" b="0" dirty="0">
                <a:solidFill>
                  <a:schemeClr val="lt1"/>
                </a:solidFill>
                <a:ea typeface="Gill Sans SemiBold"/>
                <a:cs typeface="Gill Sans SemiBold"/>
                <a:sym typeface="Cabin"/>
              </a:rPr>
              <a:t> column to each table which we will make references to.   By convention, many programmers call this column </a:t>
            </a:r>
            <a:r>
              <a:rPr lang="en-US" sz="2200" b="0" dirty="0">
                <a:solidFill>
                  <a:schemeClr val="lt1"/>
                </a:solidFill>
                <a:ea typeface="Gill Sans SemiBold"/>
                <a:cs typeface="Gill Sans SemiBold"/>
                <a:sym typeface="Arial"/>
              </a:rPr>
              <a:t>“</a:t>
            </a:r>
            <a:r>
              <a:rPr lang="en-US" sz="2200" b="0" dirty="0">
                <a:solidFill>
                  <a:srgbClr val="FF7F00"/>
                </a:solidFill>
                <a:ea typeface="Gill Sans SemiBold"/>
                <a:cs typeface="Gill Sans SemiBold"/>
                <a:sym typeface="Cabin"/>
              </a:rPr>
              <a:t>id</a:t>
            </a:r>
            <a:r>
              <a:rPr lang="en-US" sz="2200" b="0" dirty="0">
                <a:solidFill>
                  <a:schemeClr val="lt1"/>
                </a:solidFill>
                <a:ea typeface="Gill Sans SemiBold"/>
                <a:cs typeface="Gill Sans SemiBold"/>
                <a:sym typeface="Arial"/>
              </a:rPr>
              <a:t>”</a:t>
            </a:r>
          </a:p>
        </p:txBody>
      </p:sp>
      <p:sp>
        <p:nvSpPr>
          <p:cNvPr id="531" name="Shape 531"/>
          <p:cNvSpPr txBox="1"/>
          <p:nvPr/>
        </p:nvSpPr>
        <p:spPr>
          <a:xfrm>
            <a:off x="1706540" y="4591617"/>
            <a:ext cx="5955525" cy="349987"/>
          </a:xfrm>
          <a:prstGeom prst="rect">
            <a:avLst/>
          </a:prstGeom>
          <a:noFill/>
          <a:ln>
            <a:noFill/>
          </a:ln>
        </p:spPr>
        <p:txBody>
          <a:bodyPr lIns="0" tIns="0" rIns="0" bIns="0" anchor="ctr" anchorCtr="0">
            <a:noAutofit/>
          </a:bodyPr>
          <a:lstStyle/>
          <a:p>
            <a:pPr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http://en.wikipedia.org/wiki/Database_normalization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Shape 520"/>
          <p:cNvPicPr preferRelativeResize="0"/>
          <p:nvPr/>
        </p:nvPicPr>
        <p:blipFill rotWithShape="1">
          <a:blip r:embed="rId3">
            <a:alphaModFix/>
          </a:blip>
          <a:srcRect/>
          <a:stretch/>
        </p:blipFill>
        <p:spPr>
          <a:xfrm>
            <a:off x="128588" y="707231"/>
            <a:ext cx="8715374" cy="1458218"/>
          </a:xfrm>
          <a:prstGeom prst="rect">
            <a:avLst/>
          </a:prstGeom>
          <a:noFill/>
          <a:ln>
            <a:noFill/>
          </a:ln>
        </p:spPr>
      </p:pic>
      <p:sp>
        <p:nvSpPr>
          <p:cNvPr id="521" name="Shape 521"/>
          <p:cNvSpPr txBox="1"/>
          <p:nvPr/>
        </p:nvSpPr>
        <p:spPr>
          <a:xfrm>
            <a:off x="148233" y="2618185"/>
            <a:ext cx="8836818" cy="1228724"/>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We want to keep track of which band is the </a:t>
            </a:r>
            <a:r>
              <a:rPr lang="en-US" sz="2000" dirty="0">
                <a:solidFill>
                  <a:schemeClr val="lt1"/>
                </a:solidFill>
                <a:latin typeface="Gill Sans SemiBold"/>
                <a:ea typeface="Gill Sans SemiBold"/>
                <a:cs typeface="Gill Sans SemiBold"/>
              </a:rPr>
              <a:t>“</a:t>
            </a:r>
            <a:r>
              <a:rPr lang="en-US" sz="2000" dirty="0">
                <a:solidFill>
                  <a:srgbClr val="FF00FF"/>
                </a:solidFill>
                <a:latin typeface="Gill Sans SemiBold"/>
                <a:ea typeface="Gill Sans SemiBold"/>
                <a:cs typeface="Gill Sans SemiBold"/>
                <a:sym typeface="Cabin"/>
              </a:rPr>
              <a:t>creator</a:t>
            </a:r>
            <a:r>
              <a:rPr lang="en-US" sz="2000" dirty="0">
                <a:solidFill>
                  <a:schemeClr val="lt1"/>
                </a:solidFill>
                <a:latin typeface="Gill Sans SemiBold"/>
                <a:ea typeface="Gill Sans SemiBold"/>
                <a:cs typeface="Gill Sans SemiBold"/>
              </a:rPr>
              <a:t>”</a:t>
            </a:r>
            <a:r>
              <a:rPr lang="en-US" sz="2000" dirty="0">
                <a:solidFill>
                  <a:schemeClr val="lt1"/>
                </a:solidFill>
                <a:latin typeface="Gill Sans SemiBold"/>
                <a:ea typeface="Gill Sans SemiBold"/>
                <a:cs typeface="Gill Sans SemiBold"/>
                <a:sym typeface="Cabin"/>
              </a:rPr>
              <a:t> of each music track...</a:t>
            </a:r>
          </a:p>
          <a:p>
            <a:pPr algn="ctr">
              <a:buClr>
                <a:srgbClr val="FF00FF"/>
              </a:buClr>
              <a:buSzPct val="25000"/>
            </a:pPr>
            <a:r>
              <a:rPr lang="en-US" sz="2000" dirty="0">
                <a:solidFill>
                  <a:srgbClr val="FF00FF"/>
                </a:solidFill>
                <a:latin typeface="Gill Sans SemiBold"/>
                <a:ea typeface="Gill Sans SemiBold"/>
                <a:cs typeface="Gill Sans SemiBold"/>
                <a:sym typeface="Cabin"/>
              </a:rPr>
              <a:t>What album</a:t>
            </a:r>
            <a:r>
              <a:rPr lang="en-US" sz="2000" dirty="0">
                <a:solidFill>
                  <a:schemeClr val="lt1"/>
                </a:solidFill>
                <a:latin typeface="Gill Sans SemiBold"/>
                <a:ea typeface="Gill Sans SemiBold"/>
                <a:cs typeface="Gill Sans SemiBold"/>
                <a:sym typeface="Cabin"/>
              </a:rPr>
              <a:t> does this song </a:t>
            </a:r>
            <a:r>
              <a:rPr lang="en-US" sz="2000" dirty="0">
                <a:solidFill>
                  <a:schemeClr val="lt1"/>
                </a:solidFill>
                <a:latin typeface="Gill Sans SemiBold"/>
                <a:ea typeface="Gill Sans SemiBold"/>
                <a:cs typeface="Gill Sans SemiBold"/>
              </a:rPr>
              <a:t>“</a:t>
            </a:r>
            <a:r>
              <a:rPr lang="en-US" sz="2000" dirty="0">
                <a:solidFill>
                  <a:schemeClr val="lt1"/>
                </a:solidFill>
                <a:latin typeface="Gill Sans SemiBold"/>
                <a:ea typeface="Gill Sans SemiBold"/>
                <a:cs typeface="Gill Sans SemiBold"/>
                <a:sym typeface="Cabin"/>
              </a:rPr>
              <a:t>belong to</a:t>
            </a:r>
            <a:r>
              <a:rPr lang="en-US" sz="2000" dirty="0">
                <a:solidFill>
                  <a:schemeClr val="lt1"/>
                </a:solidFill>
                <a:latin typeface="Gill Sans SemiBold"/>
                <a:ea typeface="Gill Sans SemiBold"/>
                <a:cs typeface="Gill Sans SemiBold"/>
              </a:rPr>
              <a:t>”</a:t>
            </a:r>
            <a:r>
              <a:rPr lang="en-US" sz="2000" dirty="0">
                <a:solidFill>
                  <a:schemeClr val="lt1"/>
                </a:solidFill>
                <a:latin typeface="Gill Sans SemiBold"/>
                <a:ea typeface="Gill Sans SemiBold"/>
                <a:cs typeface="Gill Sans SemiBold"/>
                <a:sym typeface="Cabin"/>
              </a:rPr>
              <a:t>??</a:t>
            </a:r>
          </a:p>
          <a:p>
            <a:pPr algn="ctr"/>
            <a:endParaRPr sz="2000" dirty="0">
              <a:solidFill>
                <a:schemeClr val="lt1"/>
              </a:solidFill>
              <a:latin typeface="Gill Sans SemiBold"/>
              <a:ea typeface="Gill Sans SemiBold"/>
              <a:cs typeface="Gill Sans SemiBold"/>
              <a:sym typeface="Cabin"/>
            </a:endParaRPr>
          </a:p>
          <a:p>
            <a:pPr algn="ctr">
              <a:buClr>
                <a:srgbClr val="00FF00"/>
              </a:buClr>
              <a:buSzPct val="25000"/>
            </a:pPr>
            <a:r>
              <a:rPr lang="en-US" sz="2000" dirty="0">
                <a:solidFill>
                  <a:srgbClr val="00FF00"/>
                </a:solidFill>
                <a:latin typeface="Gill Sans SemiBold"/>
                <a:ea typeface="Gill Sans SemiBold"/>
                <a:cs typeface="Gill Sans SemiBold"/>
                <a:sym typeface="Cabin"/>
              </a:rPr>
              <a:t>Which album is this song related to?</a:t>
            </a:r>
          </a:p>
        </p:txBody>
      </p:sp>
      <p:cxnSp>
        <p:nvCxnSpPr>
          <p:cNvPr id="522" name="Shape 522"/>
          <p:cNvCxnSpPr/>
          <p:nvPr/>
        </p:nvCxnSpPr>
        <p:spPr>
          <a:xfrm>
            <a:off x="5678387" y="1009055"/>
            <a:ext cx="1198364" cy="840283"/>
          </a:xfrm>
          <a:prstGeom prst="straightConnector1">
            <a:avLst/>
          </a:prstGeom>
          <a:noFill/>
          <a:ln w="63500" cap="rnd" cmpd="sng">
            <a:solidFill>
              <a:srgbClr val="FF00FF"/>
            </a:solidFill>
            <a:prstDash val="solid"/>
            <a:miter/>
            <a:headEnd type="stealth" w="med" len="med"/>
            <a:tailEnd type="none" w="med" len="med"/>
          </a:ln>
        </p:spPr>
      </p:cxnSp>
      <p:cxnSp>
        <p:nvCxnSpPr>
          <p:cNvPr id="523" name="Shape 523"/>
          <p:cNvCxnSpPr/>
          <p:nvPr/>
        </p:nvCxnSpPr>
        <p:spPr>
          <a:xfrm>
            <a:off x="5717678" y="1410891"/>
            <a:ext cx="1395710" cy="889397"/>
          </a:xfrm>
          <a:prstGeom prst="straightConnector1">
            <a:avLst/>
          </a:prstGeom>
          <a:noFill/>
          <a:ln w="63500" cap="rnd" cmpd="sng">
            <a:solidFill>
              <a:srgbClr val="FF00FF"/>
            </a:solidFill>
            <a:prstDash val="solid"/>
            <a:miter/>
            <a:headEnd type="stealth" w="med" len="med"/>
            <a:tailEnd type="none" w="med" len="med"/>
          </a:ln>
        </p:spPr>
      </p:cxnSp>
      <p:cxnSp>
        <p:nvCxnSpPr>
          <p:cNvPr id="524" name="Shape 524"/>
          <p:cNvCxnSpPr/>
          <p:nvPr/>
        </p:nvCxnSpPr>
        <p:spPr>
          <a:xfrm>
            <a:off x="2434233" y="1368029"/>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Shape 189"/>
          <p:cNvPicPr preferRelativeResize="0"/>
          <p:nvPr/>
        </p:nvPicPr>
        <p:blipFill rotWithShape="1">
          <a:blip r:embed="rId3">
            <a:alphaModFix/>
          </a:blip>
          <a:srcRect/>
          <a:stretch/>
        </p:blipFill>
        <p:spPr>
          <a:xfrm>
            <a:off x="1077314" y="489375"/>
            <a:ext cx="6990921" cy="3002463"/>
          </a:xfrm>
          <a:prstGeom prst="rect">
            <a:avLst/>
          </a:prstGeom>
          <a:noFill/>
          <a:ln>
            <a:noFill/>
          </a:ln>
        </p:spPr>
      </p:pic>
      <p:sp>
        <p:nvSpPr>
          <p:cNvPr id="190" name="Shape 190"/>
          <p:cNvSpPr txBox="1"/>
          <p:nvPr/>
        </p:nvSpPr>
        <p:spPr>
          <a:xfrm>
            <a:off x="927902" y="3478582"/>
            <a:ext cx="7293712" cy="1521619"/>
          </a:xfrm>
          <a:prstGeom prst="rect">
            <a:avLst/>
          </a:prstGeom>
          <a:noFill/>
          <a:ln>
            <a:noFill/>
          </a:ln>
        </p:spPr>
        <p:txBody>
          <a:bodyPr lIns="0" tIns="0" rIns="0" bIns="0" anchor="ctr" anchorCtr="0">
            <a:noAutofit/>
          </a:bodyPr>
          <a:lstStyle/>
          <a:p>
            <a:pPr algn="ctr">
              <a:buClr>
                <a:srgbClr val="FFFF00"/>
              </a:buClr>
              <a:buSzPct val="25000"/>
            </a:pPr>
            <a:r>
              <a:rPr lang="en-US" sz="1600" dirty="0">
                <a:solidFill>
                  <a:srgbClr val="FFFFFF"/>
                </a:solidFill>
                <a:latin typeface="Gill Sans SemiBold"/>
                <a:ea typeface="Gill Sans SemiBold"/>
                <a:cs typeface="Gill Sans SemiBold"/>
                <a:sym typeface="Cabin"/>
              </a:rPr>
              <a:t>A</a:t>
            </a:r>
            <a:r>
              <a:rPr lang="en-US" sz="1600" dirty="0">
                <a:solidFill>
                  <a:srgbClr val="FFFF00"/>
                </a:solidFill>
                <a:latin typeface="Gill Sans SemiBold"/>
                <a:ea typeface="Gill Sans SemiBold"/>
                <a:cs typeface="Gill Sans SemiBold"/>
                <a:sym typeface="Cabin"/>
              </a:rPr>
              <a:t> </a:t>
            </a:r>
            <a:r>
              <a:rPr lang="en-US" sz="1600" dirty="0">
                <a:solidFill>
                  <a:srgbClr val="00FF00"/>
                </a:solidFill>
                <a:latin typeface="Gill Sans SemiBold"/>
                <a:ea typeface="Gill Sans SemiBold"/>
                <a:cs typeface="Gill Sans SemiBold"/>
                <a:sym typeface="Cabin"/>
              </a:rPr>
              <a:t>relation</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is defined as a </a:t>
            </a:r>
            <a:r>
              <a:rPr lang="en-US" sz="1600" dirty="0">
                <a:solidFill>
                  <a:srgbClr val="00FF00"/>
                </a:solidFill>
                <a:latin typeface="Gill Sans SemiBold"/>
                <a:ea typeface="Gill Sans SemiBold"/>
                <a:cs typeface="Gill Sans SemiBold"/>
                <a:sym typeface="Cabin"/>
              </a:rPr>
              <a:t>set of </a:t>
            </a:r>
            <a:r>
              <a:rPr lang="en-US" sz="1600" dirty="0">
                <a:solidFill>
                  <a:srgbClr val="FF7F00"/>
                </a:solidFill>
                <a:latin typeface="Gill Sans SemiBold"/>
                <a:ea typeface="Gill Sans SemiBold"/>
                <a:cs typeface="Gill Sans SemiBold"/>
                <a:sym typeface="Cabin"/>
              </a:rPr>
              <a:t>tuples</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that have the same </a:t>
            </a:r>
            <a:r>
              <a:rPr lang="en-US" sz="1600" dirty="0">
                <a:solidFill>
                  <a:srgbClr val="FF00FF"/>
                </a:solidFill>
                <a:latin typeface="Gill Sans SemiBold"/>
                <a:ea typeface="Gill Sans SemiBold"/>
                <a:cs typeface="Gill Sans SemiBold"/>
                <a:sym typeface="Cabin"/>
              </a:rPr>
              <a:t>attributes</a:t>
            </a:r>
            <a:r>
              <a:rPr lang="en-US" sz="1600" dirty="0">
                <a:solidFill>
                  <a:srgbClr val="FFFFFF"/>
                </a:solidFill>
                <a:latin typeface="Gill Sans SemiBold"/>
                <a:ea typeface="Gill Sans SemiBold"/>
                <a:cs typeface="Gill Sans SemiBold"/>
                <a:sym typeface="Cabin"/>
              </a:rPr>
              <a:t>.   A </a:t>
            </a:r>
            <a:r>
              <a:rPr lang="en-US" sz="1600" dirty="0">
                <a:solidFill>
                  <a:srgbClr val="FF7F00"/>
                </a:solidFill>
                <a:latin typeface="Gill Sans SemiBold"/>
                <a:ea typeface="Gill Sans SemiBold"/>
                <a:cs typeface="Gill Sans SemiBold"/>
                <a:sym typeface="Cabin"/>
              </a:rPr>
              <a:t>tuple</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usually represents </a:t>
            </a:r>
            <a:r>
              <a:rPr lang="en-US" sz="1600" dirty="0">
                <a:solidFill>
                  <a:srgbClr val="FF7F00"/>
                </a:solidFill>
                <a:latin typeface="Gill Sans SemiBold"/>
                <a:ea typeface="Gill Sans SemiBold"/>
                <a:cs typeface="Gill Sans SemiBold"/>
                <a:sym typeface="Cabin"/>
              </a:rPr>
              <a:t>an object</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and information about that object.  </a:t>
            </a:r>
            <a:r>
              <a:rPr lang="en-US" sz="1600" dirty="0">
                <a:solidFill>
                  <a:srgbClr val="FF7F00"/>
                </a:solidFill>
                <a:latin typeface="Gill Sans SemiBold"/>
                <a:ea typeface="Gill Sans SemiBold"/>
                <a:cs typeface="Gill Sans SemiBold"/>
                <a:sym typeface="Cabin"/>
              </a:rPr>
              <a:t>Objects</a:t>
            </a:r>
            <a:r>
              <a:rPr lang="en-US" sz="1600" dirty="0">
                <a:solidFill>
                  <a:srgbClr val="FFFFFF"/>
                </a:solidFill>
                <a:latin typeface="Gill Sans SemiBold"/>
                <a:ea typeface="Gill Sans SemiBold"/>
                <a:cs typeface="Gill Sans SemiBold"/>
                <a:sym typeface="Cabin"/>
              </a:rPr>
              <a:t> are typically physical objects or concepts.   A </a:t>
            </a:r>
            <a:r>
              <a:rPr lang="en-US" sz="1600" dirty="0">
                <a:solidFill>
                  <a:srgbClr val="00FF00"/>
                </a:solidFill>
                <a:latin typeface="Gill Sans SemiBold"/>
                <a:ea typeface="Gill Sans SemiBold"/>
                <a:cs typeface="Gill Sans SemiBold"/>
                <a:sym typeface="Cabin"/>
              </a:rPr>
              <a:t>relation</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is usually described as a </a:t>
            </a:r>
            <a:r>
              <a:rPr lang="en-US" sz="1600" dirty="0">
                <a:solidFill>
                  <a:srgbClr val="00FF00"/>
                </a:solidFill>
                <a:latin typeface="Gill Sans SemiBold"/>
                <a:ea typeface="Gill Sans SemiBold"/>
                <a:cs typeface="Gill Sans SemiBold"/>
                <a:sym typeface="Cabin"/>
              </a:rPr>
              <a:t>table</a:t>
            </a:r>
            <a:r>
              <a:rPr lang="en-US" sz="1600" dirty="0">
                <a:solidFill>
                  <a:srgbClr val="FFFFFF"/>
                </a:solidFill>
                <a:latin typeface="Gill Sans SemiBold"/>
                <a:ea typeface="Gill Sans SemiBold"/>
                <a:cs typeface="Gill Sans SemiBold"/>
                <a:sym typeface="Cabin"/>
              </a:rPr>
              <a:t>, which is organized into </a:t>
            </a:r>
            <a:r>
              <a:rPr lang="en-US" sz="1600" dirty="0">
                <a:solidFill>
                  <a:srgbClr val="FF7F00"/>
                </a:solidFill>
                <a:latin typeface="Gill Sans SemiBold"/>
                <a:ea typeface="Gill Sans SemiBold"/>
                <a:cs typeface="Gill Sans SemiBold"/>
                <a:sym typeface="Cabin"/>
              </a:rPr>
              <a:t>rows</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and</a:t>
            </a:r>
            <a:r>
              <a:rPr lang="en-US" sz="1600" dirty="0">
                <a:solidFill>
                  <a:srgbClr val="FFFF00"/>
                </a:solidFill>
                <a:latin typeface="Gill Sans SemiBold"/>
                <a:ea typeface="Gill Sans SemiBold"/>
                <a:cs typeface="Gill Sans SemiBold"/>
                <a:sym typeface="Cabin"/>
              </a:rPr>
              <a:t> </a:t>
            </a:r>
            <a:r>
              <a:rPr lang="en-US" sz="1600" dirty="0">
                <a:solidFill>
                  <a:srgbClr val="FF00FF"/>
                </a:solidFill>
                <a:latin typeface="Gill Sans SemiBold"/>
                <a:ea typeface="Gill Sans SemiBold"/>
                <a:cs typeface="Gill Sans SemiBold"/>
                <a:sym typeface="Cabin"/>
              </a:rPr>
              <a:t>columns</a:t>
            </a:r>
            <a:r>
              <a:rPr lang="en-US" sz="1600" dirty="0">
                <a:solidFill>
                  <a:srgbClr val="FFFFFF"/>
                </a:solidFill>
                <a:latin typeface="Gill Sans SemiBold"/>
                <a:ea typeface="Gill Sans SemiBold"/>
                <a:cs typeface="Gill Sans SemiBold"/>
                <a:sym typeface="Cabin"/>
              </a:rPr>
              <a:t>.   All the </a:t>
            </a:r>
            <a:r>
              <a:rPr lang="en-US" sz="1600" dirty="0" smtClean="0">
                <a:solidFill>
                  <a:srgbClr val="FFFFFF"/>
                </a:solidFill>
                <a:latin typeface="Gill Sans SemiBold"/>
                <a:ea typeface="Gill Sans SemiBold"/>
                <a:cs typeface="Gill Sans SemiBold"/>
                <a:sym typeface="Cabin"/>
              </a:rPr>
              <a:t>data</a:t>
            </a:r>
            <a:r>
              <a:rPr lang="en-US" sz="1600" u="sng" dirty="0">
                <a:solidFill>
                  <a:srgbClr val="FFFFFF"/>
                </a:solidFill>
                <a:latin typeface="Gill Sans SemiBold"/>
                <a:ea typeface="Gill Sans SemiBold"/>
                <a:cs typeface="Gill Sans SemiBold"/>
                <a:sym typeface="Cabin"/>
              </a:rPr>
              <a:t> </a:t>
            </a:r>
            <a:r>
              <a:rPr lang="en-US" sz="1600" dirty="0" smtClean="0">
                <a:solidFill>
                  <a:srgbClr val="FFFFFF"/>
                </a:solidFill>
                <a:latin typeface="Gill Sans SemiBold"/>
                <a:ea typeface="Gill Sans SemiBold"/>
                <a:cs typeface="Gill Sans SemiBold"/>
                <a:sym typeface="Cabin"/>
              </a:rPr>
              <a:t>referenced </a:t>
            </a:r>
            <a:r>
              <a:rPr lang="en-US" sz="1600" dirty="0">
                <a:solidFill>
                  <a:srgbClr val="FFFFFF"/>
                </a:solidFill>
                <a:latin typeface="Gill Sans SemiBold"/>
                <a:ea typeface="Gill Sans SemiBold"/>
                <a:cs typeface="Gill Sans SemiBold"/>
                <a:sym typeface="Cabin"/>
              </a:rPr>
              <a:t>by an </a:t>
            </a:r>
            <a:r>
              <a:rPr lang="en-US" sz="1600" dirty="0">
                <a:solidFill>
                  <a:srgbClr val="FF00FF"/>
                </a:solidFill>
                <a:latin typeface="Gill Sans SemiBold"/>
                <a:ea typeface="Gill Sans SemiBold"/>
                <a:cs typeface="Gill Sans SemiBold"/>
                <a:sym typeface="Cabin"/>
              </a:rPr>
              <a:t>attribute</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are in the same domain and </a:t>
            </a:r>
            <a:r>
              <a:rPr lang="en-US" sz="1600" dirty="0">
                <a:solidFill>
                  <a:srgbClr val="FF00FF"/>
                </a:solidFill>
                <a:latin typeface="Gill Sans SemiBold"/>
                <a:ea typeface="Gill Sans SemiBold"/>
                <a:cs typeface="Gill Sans SemiBold"/>
                <a:sym typeface="Cabin"/>
              </a:rPr>
              <a:t>conform to the same constraints.</a:t>
            </a:r>
            <a:r>
              <a:rPr lang="en-US" sz="1600" dirty="0">
                <a:solidFill>
                  <a:srgbClr val="FFFF00"/>
                </a:solidFill>
                <a:latin typeface="Gill Sans SemiBold"/>
                <a:ea typeface="Gill Sans SemiBold"/>
                <a:cs typeface="Gill Sans SemiBold"/>
                <a:sym typeface="Cabin"/>
              </a:rPr>
              <a:t>  </a:t>
            </a:r>
            <a:r>
              <a:rPr lang="en-US" sz="1600" dirty="0">
                <a:solidFill>
                  <a:schemeClr val="bg1"/>
                </a:solidFill>
                <a:latin typeface="Gill Sans SemiBold"/>
                <a:ea typeface="Gill Sans SemiBold"/>
                <a:cs typeface="Gill Sans SemiBold"/>
                <a:sym typeface="Cabin"/>
              </a:rPr>
              <a:t>(Wikipedia)</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10" name="Picture 9" descr="Screen Shot 2015-08-10 at 11.3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41" y="3135578"/>
            <a:ext cx="4550498" cy="1654727"/>
          </a:xfrm>
          <a:prstGeom prst="rect">
            <a:avLst/>
          </a:prstGeom>
        </p:spPr>
      </p:pic>
      <p:pic>
        <p:nvPicPr>
          <p:cNvPr id="11" name="Picture 10" descr="Screen Shot 2015-08-10 at 11.36.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06" y="1321593"/>
            <a:ext cx="2996529" cy="1640956"/>
          </a:xfrm>
          <a:prstGeom prst="rect">
            <a:avLst/>
          </a:prstGeom>
        </p:spPr>
      </p:pic>
      <p:sp>
        <p:nvSpPr>
          <p:cNvPr id="538" name="Shape 538"/>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Integer Reference Pattern</a:t>
            </a:r>
          </a:p>
        </p:txBody>
      </p:sp>
      <p:sp>
        <p:nvSpPr>
          <p:cNvPr id="539" name="Shape 539"/>
          <p:cNvSpPr/>
          <p:nvPr/>
        </p:nvSpPr>
        <p:spPr>
          <a:xfrm>
            <a:off x="2209068" y="3959011"/>
            <a:ext cx="1035843" cy="250031"/>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algn="ctr"/>
            <a:endParaRPr dirty="0">
              <a:latin typeface="Gill Sans SemiBold"/>
              <a:ea typeface="Gill Sans SemiBold"/>
              <a:cs typeface="Gill Sans SemiBold"/>
            </a:endParaRPr>
          </a:p>
        </p:txBody>
      </p:sp>
      <p:cxnSp>
        <p:nvCxnSpPr>
          <p:cNvPr id="540" name="Shape 540"/>
          <p:cNvCxnSpPr>
            <a:endCxn id="539" idx="0"/>
          </p:cNvCxnSpPr>
          <p:nvPr/>
        </p:nvCxnSpPr>
        <p:spPr>
          <a:xfrm flipH="1">
            <a:off x="2726990" y="2725341"/>
            <a:ext cx="1628363" cy="1233670"/>
          </a:xfrm>
          <a:prstGeom prst="straightConnector1">
            <a:avLst/>
          </a:prstGeom>
          <a:noFill/>
          <a:ln w="63500" cap="rnd" cmpd="sng">
            <a:solidFill>
              <a:srgbClr val="FF7F00"/>
            </a:solidFill>
            <a:prstDash val="solid"/>
            <a:miter/>
            <a:headEnd type="stealth" w="med" len="med"/>
            <a:tailEnd type="none" w="med" len="med"/>
          </a:ln>
        </p:spPr>
      </p:cxnSp>
      <p:sp>
        <p:nvSpPr>
          <p:cNvPr id="541" name="Shape 541"/>
          <p:cNvSpPr txBox="1"/>
          <p:nvPr/>
        </p:nvSpPr>
        <p:spPr>
          <a:xfrm>
            <a:off x="312539" y="2082403"/>
            <a:ext cx="3636168" cy="642938"/>
          </a:xfrm>
          <a:prstGeom prst="rect">
            <a:avLst/>
          </a:prstGeom>
          <a:noFill/>
          <a:ln>
            <a:noFill/>
          </a:ln>
        </p:spPr>
        <p:txBody>
          <a:bodyPr lIns="0" tIns="0" rIns="0" bIns="0" anchor="ctr" anchorCtr="0">
            <a:noAutofit/>
          </a:bodyPr>
          <a:lstStyle/>
          <a:p>
            <a:pPr algn="ctr">
              <a:buClr>
                <a:srgbClr val="FF7F00"/>
              </a:buClr>
              <a:buSzPct val="25000"/>
            </a:pPr>
            <a:r>
              <a:rPr lang="en-US" sz="2000" dirty="0">
                <a:solidFill>
                  <a:srgbClr val="FF7F00"/>
                </a:solidFill>
                <a:latin typeface="Gill Sans SemiBold"/>
                <a:ea typeface="Gill Sans SemiBold"/>
                <a:cs typeface="Gill Sans SemiBold"/>
                <a:sym typeface="Cabin"/>
              </a:rPr>
              <a:t>We use integers to reference rows in another table</a:t>
            </a:r>
          </a:p>
        </p:txBody>
      </p:sp>
      <p:sp>
        <p:nvSpPr>
          <p:cNvPr id="542" name="Shape 542"/>
          <p:cNvSpPr txBox="1"/>
          <p:nvPr/>
        </p:nvSpPr>
        <p:spPr>
          <a:xfrm>
            <a:off x="5398133" y="3328507"/>
            <a:ext cx="747415"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Album</a:t>
            </a:r>
          </a:p>
        </p:txBody>
      </p:sp>
      <p:sp>
        <p:nvSpPr>
          <p:cNvPr id="543" name="Shape 543"/>
          <p:cNvSpPr txBox="1"/>
          <p:nvPr/>
        </p:nvSpPr>
        <p:spPr>
          <a:xfrm>
            <a:off x="7389316" y="1344124"/>
            <a:ext cx="669726"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Artist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55600" y="1734287"/>
            <a:ext cx="8432800" cy="701843"/>
          </a:xfrm>
          <a:prstGeom prst="rect">
            <a:avLst/>
          </a:prstGeom>
          <a:noFill/>
          <a:ln>
            <a:noFill/>
          </a:ln>
        </p:spPr>
        <p:txBody>
          <a:bodyPr lIns="21431" tIns="21431" rIns="21431" bIns="21431" anchor="b"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Key Terminology</a:t>
            </a:r>
          </a:p>
        </p:txBody>
      </p:sp>
      <p:sp>
        <p:nvSpPr>
          <p:cNvPr id="549" name="Shape 549"/>
          <p:cNvSpPr txBox="1">
            <a:spLocks noGrp="1"/>
          </p:cNvSpPr>
          <p:nvPr>
            <p:ph idx="1"/>
          </p:nvPr>
        </p:nvSpPr>
        <p:spPr>
          <a:xfrm>
            <a:off x="457200" y="2617760"/>
            <a:ext cx="8229600" cy="3319913"/>
          </a:xfrm>
          <a:prstGeom prst="rect">
            <a:avLst/>
          </a:prstGeom>
          <a:noFill/>
          <a:ln>
            <a:noFill/>
          </a:ln>
        </p:spPr>
        <p:txBody>
          <a:bodyPr lIns="21431" tIns="21431" rIns="21431" bIns="21431" anchor="t" anchorCtr="0">
            <a:noAutofit/>
          </a:bodyPr>
          <a:lstStyle/>
          <a:p>
            <a:pPr algn="ctr">
              <a:spcBef>
                <a:spcPts val="0"/>
              </a:spcBef>
              <a:buClr>
                <a:schemeClr val="lt1"/>
              </a:buClr>
              <a:buSzPct val="25000"/>
            </a:pPr>
            <a:r>
              <a:rPr lang="en-US" sz="1800" b="0" dirty="0">
                <a:solidFill>
                  <a:schemeClr val="lt1"/>
                </a:solidFill>
                <a:ea typeface="Gill Sans SemiBold"/>
                <a:cs typeface="Gill Sans SemiBold"/>
                <a:sym typeface="Cabin"/>
              </a:rPr>
              <a:t>Finding our way around....</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Three Kinds of Keys</a:t>
            </a:r>
          </a:p>
        </p:txBody>
      </p:sp>
      <p:sp>
        <p:nvSpPr>
          <p:cNvPr id="555" name="Shape 555"/>
          <p:cNvSpPr txBox="1">
            <a:spLocks noGrp="1"/>
          </p:cNvSpPr>
          <p:nvPr>
            <p:ph idx="1"/>
          </p:nvPr>
        </p:nvSpPr>
        <p:spPr>
          <a:xfrm>
            <a:off x="650081" y="1464469"/>
            <a:ext cx="5811978" cy="3207543"/>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400" b="0" dirty="0">
                <a:solidFill>
                  <a:srgbClr val="FF7F00"/>
                </a:solidFill>
                <a:ea typeface="Gill Sans SemiBold"/>
                <a:cs typeface="Gill Sans SemiBold"/>
                <a:sym typeface="Cabin"/>
              </a:rPr>
              <a:t>Primary key</a:t>
            </a:r>
            <a:r>
              <a:rPr lang="en-US" sz="2400" b="0" dirty="0">
                <a:solidFill>
                  <a:schemeClr val="lt1"/>
                </a:solidFill>
                <a:ea typeface="Gill Sans SemiBold"/>
                <a:cs typeface="Gill Sans SemiBold"/>
                <a:sym typeface="Cabin"/>
              </a:rPr>
              <a:t> - generally an integer auto-in</a:t>
            </a:r>
            <a:r>
              <a:rPr lang="en-US" sz="2400" dirty="0">
                <a:solidFill>
                  <a:schemeClr val="lt1"/>
                </a:solidFill>
                <a:ea typeface="Gill Sans SemiBold"/>
                <a:cs typeface="Gill Sans SemiBold"/>
                <a:sym typeface="Cabin"/>
              </a:rPr>
              <a:t>cr</a:t>
            </a:r>
            <a:r>
              <a:rPr lang="en-US" sz="2400" b="0" dirty="0">
                <a:solidFill>
                  <a:schemeClr val="lt1"/>
                </a:solidFill>
                <a:ea typeface="Gill Sans SemiBold"/>
                <a:cs typeface="Gill Sans SemiBold"/>
                <a:sym typeface="Cabin"/>
              </a:rPr>
              <a:t>ement field</a:t>
            </a:r>
          </a:p>
          <a:p>
            <a:pPr marL="257175" indent="-257175">
              <a:spcBef>
                <a:spcPts val="1969"/>
              </a:spcBef>
              <a:spcAft>
                <a:spcPts val="563"/>
              </a:spcAft>
              <a:buClr>
                <a:schemeClr val="lt1"/>
              </a:buClr>
              <a:buSzPct val="100000"/>
              <a:buFont typeface="Cabin"/>
              <a:buChar char="•"/>
            </a:pPr>
            <a:r>
              <a:rPr lang="en-US" sz="2400" b="0" dirty="0">
                <a:solidFill>
                  <a:srgbClr val="00FF00"/>
                </a:solidFill>
                <a:ea typeface="Gill Sans SemiBold"/>
                <a:cs typeface="Gill Sans SemiBold"/>
                <a:sym typeface="Cabin"/>
              </a:rPr>
              <a:t>Logical key</a:t>
            </a:r>
            <a:r>
              <a:rPr lang="en-US" sz="2400" b="0" dirty="0">
                <a:solidFill>
                  <a:schemeClr val="lt1"/>
                </a:solidFill>
                <a:ea typeface="Gill Sans SemiBold"/>
                <a:cs typeface="Gill Sans SemiBold"/>
                <a:sym typeface="Cabin"/>
              </a:rPr>
              <a:t> - What the outside world uses for lookup</a:t>
            </a:r>
          </a:p>
          <a:p>
            <a:pPr marL="257175" indent="-257175">
              <a:spcBef>
                <a:spcPts val="1969"/>
              </a:spcBef>
              <a:spcAft>
                <a:spcPts val="563"/>
              </a:spcAft>
              <a:buClr>
                <a:schemeClr val="lt1"/>
              </a:buClr>
              <a:buSzPct val="100000"/>
              <a:buFont typeface="Cabin"/>
              <a:buChar char="•"/>
            </a:pPr>
            <a:r>
              <a:rPr lang="en-US" sz="2400" b="0" dirty="0">
                <a:solidFill>
                  <a:srgbClr val="FF00FF"/>
                </a:solidFill>
                <a:ea typeface="Gill Sans SemiBold"/>
                <a:cs typeface="Gill Sans SemiBold"/>
                <a:sym typeface="Cabin"/>
              </a:rPr>
              <a:t>Foreign key</a:t>
            </a:r>
            <a:r>
              <a:rPr lang="en-US" sz="2400" b="0" dirty="0">
                <a:solidFill>
                  <a:schemeClr val="lt1"/>
                </a:solidFill>
                <a:ea typeface="Gill Sans SemiBold"/>
                <a:cs typeface="Gill Sans SemiBold"/>
                <a:sym typeface="Cabin"/>
              </a:rPr>
              <a:t> - generally an integer key pointing to a row in another table</a:t>
            </a:r>
          </a:p>
        </p:txBody>
      </p:sp>
      <p:sp>
        <p:nvSpPr>
          <p:cNvPr id="556" name="Shape 556"/>
          <p:cNvSpPr txBox="1"/>
          <p:nvPr/>
        </p:nvSpPr>
        <p:spPr>
          <a:xfrm>
            <a:off x="6546177" y="2053828"/>
            <a:ext cx="1322938"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a:buClr>
                <a:srgbClr val="FFFF00"/>
              </a:buClr>
              <a:buSzPct val="25000"/>
            </a:pPr>
            <a:r>
              <a:rPr lang="en-US" sz="2500" dirty="0">
                <a:solidFill>
                  <a:srgbClr val="FFFF00"/>
                </a:solidFill>
                <a:latin typeface="Gill Sans SemiBold"/>
                <a:ea typeface="Gill Sans SemiBold"/>
                <a:cs typeface="Gill Sans SemiBold"/>
                <a:sym typeface="Cabin"/>
              </a:rPr>
              <a:t> Album</a:t>
            </a:r>
          </a:p>
          <a:p>
            <a:pPr>
              <a:buClr>
                <a:srgbClr val="FF7F00"/>
              </a:buClr>
              <a:buSzPct val="25000"/>
            </a:pPr>
            <a:r>
              <a:rPr lang="en-US" sz="2500" dirty="0">
                <a:solidFill>
                  <a:srgbClr val="FF7F00"/>
                </a:solidFill>
                <a:latin typeface="Gill Sans SemiBold"/>
                <a:ea typeface="Gill Sans SemiBold"/>
                <a:cs typeface="Gill Sans SemiBold"/>
                <a:sym typeface="Cabin"/>
              </a:rPr>
              <a:t> id</a:t>
            </a:r>
          </a:p>
          <a:p>
            <a:pPr>
              <a:buClr>
                <a:srgbClr val="00FF00"/>
              </a:buClr>
              <a:buSzPct val="25000"/>
            </a:pPr>
            <a:r>
              <a:rPr lang="en-US" sz="2500" dirty="0">
                <a:solidFill>
                  <a:srgbClr val="00FF00"/>
                </a:solidFill>
                <a:latin typeface="Gill Sans SemiBold"/>
                <a:ea typeface="Gill Sans SemiBold"/>
                <a:cs typeface="Gill Sans SemiBold"/>
                <a:sym typeface="Cabin"/>
              </a:rPr>
              <a:t> title</a:t>
            </a:r>
          </a:p>
          <a:p>
            <a:pPr>
              <a:buClr>
                <a:srgbClr val="FF00FF"/>
              </a:buClr>
              <a:buSzPct val="25000"/>
            </a:pPr>
            <a:r>
              <a:rPr lang="en-US" sz="2500" dirty="0">
                <a:solidFill>
                  <a:srgbClr val="FF00FF"/>
                </a:solidFill>
                <a:latin typeface="Gill Sans SemiBold"/>
                <a:ea typeface="Gill Sans SemiBold"/>
                <a:cs typeface="Gill Sans SemiBold"/>
                <a:sym typeface="Cabin"/>
              </a:rPr>
              <a:t> </a:t>
            </a:r>
            <a:r>
              <a:rPr lang="en-US" sz="2500" dirty="0" err="1">
                <a:solidFill>
                  <a:srgbClr val="FF00FF"/>
                </a:solidFill>
                <a:latin typeface="Gill Sans SemiBold"/>
                <a:ea typeface="Gill Sans SemiBold"/>
                <a:cs typeface="Gill Sans SemiBold"/>
                <a:sym typeface="Cabin"/>
              </a:rPr>
              <a:t>artist_id</a:t>
            </a:r>
            <a:endParaRPr lang="en-US" sz="2500" dirty="0">
              <a:solidFill>
                <a:srgbClr val="FF00FF"/>
              </a:solidFill>
              <a:latin typeface="Gill Sans SemiBold"/>
              <a:ea typeface="Gill Sans SemiBold"/>
              <a:cs typeface="Gill Sans SemiBold"/>
              <a:sym typeface="Cabin"/>
            </a:endParaRPr>
          </a:p>
          <a:p>
            <a:pPr>
              <a:buClr>
                <a:schemeClr val="lt1"/>
              </a:buClr>
              <a:buSzPct val="25000"/>
            </a:pPr>
            <a:r>
              <a:rPr lang="en-US" sz="2500" dirty="0">
                <a:solidFill>
                  <a:schemeClr val="lt1"/>
                </a:solidFill>
                <a:latin typeface="Gill Sans SemiBold"/>
                <a:ea typeface="Gill Sans SemiBold"/>
                <a:cs typeface="Gill Sans SemiBold"/>
                <a:sym typeface="Cabin"/>
              </a:rPr>
              <a:t> ...</a:t>
            </a:r>
          </a:p>
        </p:txBody>
      </p:sp>
      <p:cxnSp>
        <p:nvCxnSpPr>
          <p:cNvPr id="557" name="Shape 557"/>
          <p:cNvCxnSpPr/>
          <p:nvPr/>
        </p:nvCxnSpPr>
        <p:spPr>
          <a:xfrm flipH="1">
            <a:off x="7869115" y="2915543"/>
            <a:ext cx="556319" cy="408086"/>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Primary Key Rules</a:t>
            </a:r>
          </a:p>
        </p:txBody>
      </p:sp>
      <p:sp>
        <p:nvSpPr>
          <p:cNvPr id="563" name="Shape 563"/>
          <p:cNvSpPr txBox="1">
            <a:spLocks noGrp="1"/>
          </p:cNvSpPr>
          <p:nvPr>
            <p:ph idx="1"/>
          </p:nvPr>
        </p:nvSpPr>
        <p:spPr>
          <a:xfrm>
            <a:off x="650081" y="1464469"/>
            <a:ext cx="5193506" cy="3207543"/>
          </a:xfrm>
          <a:prstGeom prst="rect">
            <a:avLst/>
          </a:prstGeom>
          <a:noFill/>
          <a:ln>
            <a:noFill/>
          </a:ln>
        </p:spPr>
        <p:txBody>
          <a:bodyPr lIns="21431" tIns="21431" rIns="21431" bIns="21431" anchor="ctr" anchorCtr="0">
            <a:noAutofit/>
          </a:bodyPr>
          <a:lstStyle/>
          <a:p>
            <a:pPr>
              <a:spcBef>
                <a:spcPts val="0"/>
              </a:spcBef>
            </a:pPr>
            <a:r>
              <a:rPr lang="en-US" sz="2200" b="0" dirty="0">
                <a:solidFill>
                  <a:schemeClr val="lt1"/>
                </a:solidFill>
                <a:ea typeface="Gill Sans SemiBold"/>
                <a:cs typeface="Gill Sans SemiBold"/>
                <a:sym typeface="Cabin"/>
              </a:rPr>
              <a:t>Best practices</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Never use your </a:t>
            </a:r>
            <a:r>
              <a:rPr lang="en-US" sz="2200" b="0" dirty="0">
                <a:solidFill>
                  <a:srgbClr val="00FF00"/>
                </a:solidFill>
                <a:ea typeface="Gill Sans SemiBold"/>
                <a:cs typeface="Gill Sans SemiBold"/>
                <a:sym typeface="Cabin"/>
              </a:rPr>
              <a:t>logical key</a:t>
            </a:r>
            <a:r>
              <a:rPr lang="en-US" sz="2200" b="0" dirty="0">
                <a:solidFill>
                  <a:schemeClr val="lt1"/>
                </a:solidFill>
                <a:ea typeface="Gill Sans SemiBold"/>
                <a:cs typeface="Gill Sans SemiBold"/>
                <a:sym typeface="Cabin"/>
              </a:rPr>
              <a:t> as the </a:t>
            </a:r>
            <a:r>
              <a:rPr lang="en-US" sz="2200" b="0" dirty="0">
                <a:solidFill>
                  <a:srgbClr val="FF7F00"/>
                </a:solidFill>
                <a:ea typeface="Gill Sans SemiBold"/>
                <a:cs typeface="Gill Sans SemiBold"/>
                <a:sym typeface="Cabin"/>
              </a:rPr>
              <a:t>primary key</a:t>
            </a:r>
          </a:p>
          <a:p>
            <a:pPr marL="257175" indent="-257175">
              <a:spcBef>
                <a:spcPts val="1969"/>
              </a:spcBef>
              <a:spcAft>
                <a:spcPts val="563"/>
              </a:spcAft>
              <a:buClr>
                <a:schemeClr val="lt1"/>
              </a:buClr>
              <a:buSzPct val="100000"/>
              <a:buFont typeface="Cabin"/>
              <a:buChar char="•"/>
            </a:pPr>
            <a:r>
              <a:rPr lang="en-US" sz="2200" b="0" dirty="0">
                <a:solidFill>
                  <a:srgbClr val="00FF00"/>
                </a:solidFill>
                <a:ea typeface="Gill Sans SemiBold"/>
                <a:cs typeface="Gill Sans SemiBold"/>
                <a:sym typeface="Cabin"/>
              </a:rPr>
              <a:t>Logical keys</a:t>
            </a:r>
            <a:r>
              <a:rPr lang="en-US" sz="2200" b="0" dirty="0">
                <a:solidFill>
                  <a:schemeClr val="lt1"/>
                </a:solidFill>
                <a:ea typeface="Gill Sans SemiBold"/>
                <a:cs typeface="Gill Sans SemiBold"/>
                <a:sym typeface="Cabin"/>
              </a:rPr>
              <a:t> can and do change, albeit slowly</a:t>
            </a:r>
          </a:p>
          <a:p>
            <a:pPr marL="257175" indent="-257175">
              <a:spcBef>
                <a:spcPts val="1969"/>
              </a:spcBef>
              <a:spcAft>
                <a:spcPts val="563"/>
              </a:spcAft>
              <a:buClr>
                <a:schemeClr val="lt1"/>
              </a:buClr>
              <a:buSzPct val="100000"/>
              <a:buFont typeface="Cabin"/>
              <a:buChar char="•"/>
            </a:pPr>
            <a:r>
              <a:rPr lang="en-US" sz="2200" b="0" dirty="0">
                <a:solidFill>
                  <a:srgbClr val="FF00FF"/>
                </a:solidFill>
                <a:ea typeface="Gill Sans SemiBold"/>
                <a:cs typeface="Gill Sans SemiBold"/>
                <a:sym typeface="Cabin"/>
              </a:rPr>
              <a:t>Relationships</a:t>
            </a:r>
            <a:r>
              <a:rPr lang="en-US" sz="2200" b="0" dirty="0">
                <a:solidFill>
                  <a:schemeClr val="lt1"/>
                </a:solidFill>
                <a:ea typeface="Gill Sans SemiBold"/>
                <a:cs typeface="Gill Sans SemiBold"/>
                <a:sym typeface="Cabin"/>
              </a:rPr>
              <a:t> that are based on matching string fields are less efficient than integers</a:t>
            </a:r>
          </a:p>
        </p:txBody>
      </p:sp>
      <p:sp>
        <p:nvSpPr>
          <p:cNvPr id="564" name="Shape 564"/>
          <p:cNvSpPr txBox="1"/>
          <p:nvPr/>
        </p:nvSpPr>
        <p:spPr>
          <a:xfrm>
            <a:off x="6765019" y="1464469"/>
            <a:ext cx="1573424" cy="2829600"/>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 User</a:t>
            </a:r>
          </a:p>
          <a:p>
            <a:pPr>
              <a:buClr>
                <a:srgbClr val="FF7F00"/>
              </a:buClr>
              <a:buSzPct val="25000"/>
            </a:pPr>
            <a:r>
              <a:rPr lang="en-US" sz="2000" dirty="0">
                <a:solidFill>
                  <a:srgbClr val="FF7F00"/>
                </a:solidFill>
                <a:latin typeface="Gill Sans SemiBold"/>
                <a:ea typeface="Gill Sans SemiBold"/>
                <a:cs typeface="Gill Sans SemiBold"/>
                <a:sym typeface="Cabin"/>
              </a:rPr>
              <a:t> id</a:t>
            </a:r>
          </a:p>
          <a:p>
            <a:pPr>
              <a:buClr>
                <a:srgbClr val="00FF00"/>
              </a:buClr>
              <a:buSzPct val="25000"/>
            </a:pPr>
            <a:r>
              <a:rPr lang="en-US" sz="2000" dirty="0">
                <a:solidFill>
                  <a:srgbClr val="00FF00"/>
                </a:solidFill>
                <a:latin typeface="Gill Sans SemiBold"/>
                <a:ea typeface="Gill Sans SemiBold"/>
                <a:cs typeface="Gill Sans SemiBold"/>
                <a:sym typeface="Cabin"/>
              </a:rPr>
              <a:t> login</a:t>
            </a:r>
          </a:p>
          <a:p>
            <a:pPr>
              <a:buClr>
                <a:schemeClr val="lt1"/>
              </a:buClr>
              <a:buSzPct val="25000"/>
            </a:pPr>
            <a:r>
              <a:rPr lang="en-US" sz="2000" dirty="0">
                <a:solidFill>
                  <a:schemeClr val="lt1"/>
                </a:solidFill>
                <a:latin typeface="Gill Sans SemiBold"/>
                <a:ea typeface="Gill Sans SemiBold"/>
                <a:cs typeface="Gill Sans SemiBold"/>
                <a:sym typeface="Cabin"/>
              </a:rPr>
              <a:t> password</a:t>
            </a:r>
          </a:p>
          <a:p>
            <a:pPr>
              <a:buClr>
                <a:schemeClr val="lt1"/>
              </a:buClr>
              <a:buSzPct val="25000"/>
            </a:pPr>
            <a:r>
              <a:rPr lang="en-US" sz="2000" dirty="0">
                <a:solidFill>
                  <a:schemeClr val="lt1"/>
                </a:solidFill>
                <a:latin typeface="Gill Sans SemiBold"/>
                <a:ea typeface="Gill Sans SemiBold"/>
                <a:cs typeface="Gill Sans SemiBold"/>
                <a:sym typeface="Cabin"/>
              </a:rPr>
              <a:t> name</a:t>
            </a:r>
          </a:p>
          <a:p>
            <a:pPr>
              <a:buClr>
                <a:schemeClr val="lt1"/>
              </a:buClr>
              <a:buSzPct val="25000"/>
            </a:pPr>
            <a:r>
              <a:rPr lang="en-US" sz="2000" dirty="0">
                <a:solidFill>
                  <a:schemeClr val="lt1"/>
                </a:solidFill>
                <a:latin typeface="Gill Sans SemiBold"/>
                <a:ea typeface="Gill Sans SemiBold"/>
                <a:cs typeface="Gill Sans SemiBold"/>
                <a:sym typeface="Cabin"/>
              </a:rPr>
              <a:t> email</a:t>
            </a:r>
          </a:p>
          <a:p>
            <a:pPr>
              <a:buClr>
                <a:schemeClr val="lt1"/>
              </a:buClr>
              <a:buSzPct val="25000"/>
            </a:pPr>
            <a:r>
              <a:rPr lang="en-US" sz="2000" dirty="0">
                <a:solidFill>
                  <a:schemeClr val="lt1"/>
                </a:solidFill>
                <a:latin typeface="Gill Sans SemiBold"/>
                <a:ea typeface="Gill Sans SemiBold"/>
                <a:cs typeface="Gill Sans SemiBold"/>
                <a:sym typeface="Cabin"/>
              </a:rPr>
              <a:t> </a:t>
            </a:r>
            <a:r>
              <a:rPr lang="en-US" sz="2000" dirty="0" err="1">
                <a:solidFill>
                  <a:schemeClr val="lt1"/>
                </a:solidFill>
                <a:latin typeface="Gill Sans SemiBold"/>
                <a:ea typeface="Gill Sans SemiBold"/>
                <a:cs typeface="Gill Sans SemiBold"/>
                <a:sym typeface="Cabin"/>
              </a:rPr>
              <a:t>created_at</a:t>
            </a:r>
            <a:endParaRPr lang="en-US" sz="2000" dirty="0">
              <a:solidFill>
                <a:schemeClr val="lt1"/>
              </a:solidFill>
              <a:latin typeface="Gill Sans SemiBold"/>
              <a:ea typeface="Gill Sans SemiBold"/>
              <a:cs typeface="Gill Sans SemiBold"/>
              <a:sym typeface="Cabin"/>
            </a:endParaRPr>
          </a:p>
          <a:p>
            <a:pPr>
              <a:buClr>
                <a:schemeClr val="lt1"/>
              </a:buClr>
              <a:buSzPct val="25000"/>
            </a:pPr>
            <a:r>
              <a:rPr lang="en-US" sz="2000" dirty="0">
                <a:solidFill>
                  <a:schemeClr val="lt1"/>
                </a:solidFill>
                <a:latin typeface="Gill Sans SemiBold"/>
                <a:ea typeface="Gill Sans SemiBold"/>
                <a:cs typeface="Gill Sans SemiBold"/>
                <a:sym typeface="Cabin"/>
              </a:rPr>
              <a:t> </a:t>
            </a:r>
            <a:r>
              <a:rPr lang="en-US" sz="2000" dirty="0" err="1">
                <a:solidFill>
                  <a:schemeClr val="lt1"/>
                </a:solidFill>
                <a:latin typeface="Gill Sans SemiBold"/>
                <a:ea typeface="Gill Sans SemiBold"/>
                <a:cs typeface="Gill Sans SemiBold"/>
                <a:sym typeface="Cabin"/>
              </a:rPr>
              <a:t>modified_at</a:t>
            </a:r>
            <a:endParaRPr lang="en-US" sz="2000" dirty="0">
              <a:solidFill>
                <a:schemeClr val="lt1"/>
              </a:solidFill>
              <a:latin typeface="Gill Sans SemiBold"/>
              <a:ea typeface="Gill Sans SemiBold"/>
              <a:cs typeface="Gill Sans SemiBold"/>
              <a:sym typeface="Cabin"/>
            </a:endParaRPr>
          </a:p>
          <a:p>
            <a:pPr>
              <a:buClr>
                <a:schemeClr val="lt1"/>
              </a:buClr>
              <a:buSzPct val="25000"/>
            </a:pPr>
            <a:r>
              <a:rPr lang="en-US" sz="2000" dirty="0">
                <a:solidFill>
                  <a:schemeClr val="lt1"/>
                </a:solidFill>
                <a:latin typeface="Gill Sans SemiBold"/>
                <a:ea typeface="Gill Sans SemiBold"/>
                <a:cs typeface="Gill Sans SemiBold"/>
                <a:sym typeface="Cabin"/>
              </a:rPr>
              <a:t> </a:t>
            </a:r>
            <a:r>
              <a:rPr lang="en-US" sz="2000" dirty="0" err="1">
                <a:solidFill>
                  <a:schemeClr val="lt1"/>
                </a:solidFill>
                <a:latin typeface="Gill Sans SemiBold"/>
                <a:ea typeface="Gill Sans SemiBold"/>
                <a:cs typeface="Gill Sans SemiBold"/>
                <a:sym typeface="Cabin"/>
              </a:rPr>
              <a:t>login_at</a:t>
            </a:r>
            <a:endParaRPr lang="en-US" sz="2000" dirty="0">
              <a:solidFill>
                <a:schemeClr val="lt1"/>
              </a:solidFill>
              <a:latin typeface="Gill Sans SemiBold"/>
              <a:ea typeface="Gill Sans SemiBold"/>
              <a:cs typeface="Gill Sans SemiBold"/>
              <a:sym typeface="Cabin"/>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Shape 56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Foreign Keys</a:t>
            </a:r>
          </a:p>
        </p:txBody>
      </p:sp>
      <p:sp>
        <p:nvSpPr>
          <p:cNvPr id="570" name="Shape 570"/>
          <p:cNvSpPr txBox="1">
            <a:spLocks noGrp="1"/>
          </p:cNvSpPr>
          <p:nvPr>
            <p:ph idx="1"/>
          </p:nvPr>
        </p:nvSpPr>
        <p:spPr>
          <a:xfrm>
            <a:off x="650082" y="1378744"/>
            <a:ext cx="4293393" cy="3550444"/>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A</a:t>
            </a:r>
            <a:r>
              <a:rPr lang="en-US" sz="2200" b="0" dirty="0">
                <a:solidFill>
                  <a:srgbClr val="FF00FF"/>
                </a:solidFill>
                <a:ea typeface="Gill Sans SemiBold"/>
                <a:cs typeface="Gill Sans SemiBold"/>
                <a:sym typeface="Cabin"/>
              </a:rPr>
              <a:t> foreign key</a:t>
            </a:r>
            <a:r>
              <a:rPr lang="en-US" sz="2200" b="0" dirty="0">
                <a:solidFill>
                  <a:schemeClr val="lt1"/>
                </a:solidFill>
                <a:ea typeface="Gill Sans SemiBold"/>
                <a:cs typeface="Gill Sans SemiBold"/>
                <a:sym typeface="Cabin"/>
              </a:rPr>
              <a:t> is when a table has a column that contains a key which points to the </a:t>
            </a:r>
            <a:r>
              <a:rPr lang="en-US" sz="2200" b="0" dirty="0">
                <a:solidFill>
                  <a:srgbClr val="FF7F00"/>
                </a:solidFill>
                <a:ea typeface="Gill Sans SemiBold"/>
                <a:cs typeface="Gill Sans SemiBold"/>
                <a:sym typeface="Cabin"/>
              </a:rPr>
              <a:t>primary key</a:t>
            </a:r>
            <a:r>
              <a:rPr lang="en-US" sz="2200" b="0" dirty="0">
                <a:solidFill>
                  <a:schemeClr val="lt1"/>
                </a:solidFill>
                <a:ea typeface="Gill Sans SemiBold"/>
                <a:cs typeface="Gill Sans SemiBold"/>
                <a:sym typeface="Cabin"/>
              </a:rPr>
              <a:t> of another table.</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When all primary keys are integers, then all foreign keys are integers - this is good - very good</a:t>
            </a:r>
          </a:p>
        </p:txBody>
      </p:sp>
      <p:sp>
        <p:nvSpPr>
          <p:cNvPr id="571" name="Shape 571"/>
          <p:cNvSpPr txBox="1"/>
          <p:nvPr/>
        </p:nvSpPr>
        <p:spPr>
          <a:xfrm>
            <a:off x="5617488" y="1946672"/>
            <a:ext cx="943772"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 Artist</a:t>
            </a:r>
          </a:p>
          <a:p>
            <a:pPr>
              <a:buClr>
                <a:srgbClr val="FF7F00"/>
              </a:buClr>
              <a:buSzPct val="25000"/>
            </a:pPr>
            <a:r>
              <a:rPr lang="en-US" sz="2000" dirty="0">
                <a:solidFill>
                  <a:srgbClr val="FF7F00"/>
                </a:solidFill>
                <a:latin typeface="Gill Sans SemiBold"/>
                <a:ea typeface="Gill Sans SemiBold"/>
                <a:cs typeface="Gill Sans SemiBold"/>
                <a:sym typeface="Cabin"/>
              </a:rPr>
              <a:t> id</a:t>
            </a:r>
          </a:p>
          <a:p>
            <a:pPr>
              <a:buClr>
                <a:schemeClr val="lt1"/>
              </a:buClr>
              <a:buSzPct val="25000"/>
            </a:pPr>
            <a:r>
              <a:rPr lang="en-US" sz="2000" dirty="0">
                <a:solidFill>
                  <a:schemeClr val="lt1"/>
                </a:solidFill>
                <a:latin typeface="Gill Sans SemiBold"/>
                <a:ea typeface="Gill Sans SemiBold"/>
                <a:cs typeface="Gill Sans SemiBold"/>
                <a:sym typeface="Cabin"/>
              </a:rPr>
              <a:t> name</a:t>
            </a:r>
          </a:p>
          <a:p>
            <a:pPr>
              <a:buClr>
                <a:schemeClr val="lt1"/>
              </a:buClr>
              <a:buSzPct val="25000"/>
            </a:pPr>
            <a:r>
              <a:rPr lang="en-US" sz="2000" dirty="0">
                <a:solidFill>
                  <a:schemeClr val="lt1"/>
                </a:solidFill>
                <a:latin typeface="Gill Sans SemiBold"/>
                <a:ea typeface="Gill Sans SemiBold"/>
                <a:cs typeface="Gill Sans SemiBold"/>
                <a:sym typeface="Cabin"/>
              </a:rPr>
              <a:t> ...</a:t>
            </a:r>
          </a:p>
        </p:txBody>
      </p:sp>
      <p:sp>
        <p:nvSpPr>
          <p:cNvPr id="572" name="Shape 572"/>
          <p:cNvSpPr txBox="1"/>
          <p:nvPr/>
        </p:nvSpPr>
        <p:spPr>
          <a:xfrm>
            <a:off x="7577128" y="1800225"/>
            <a:ext cx="1072304" cy="153596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 Album</a:t>
            </a:r>
          </a:p>
          <a:p>
            <a:pPr>
              <a:buClr>
                <a:srgbClr val="FF7F00"/>
              </a:buClr>
              <a:buSzPct val="25000"/>
            </a:pPr>
            <a:r>
              <a:rPr lang="en-US" sz="2000" dirty="0">
                <a:solidFill>
                  <a:srgbClr val="FF7F00"/>
                </a:solidFill>
                <a:latin typeface="Gill Sans SemiBold"/>
                <a:ea typeface="Gill Sans SemiBold"/>
                <a:cs typeface="Gill Sans SemiBold"/>
                <a:sym typeface="Cabin"/>
              </a:rPr>
              <a:t> id</a:t>
            </a:r>
          </a:p>
          <a:p>
            <a:pPr>
              <a:buClr>
                <a:schemeClr val="lt1"/>
              </a:buClr>
              <a:buSzPct val="25000"/>
            </a:pPr>
            <a:r>
              <a:rPr lang="en-US" sz="2000" dirty="0">
                <a:solidFill>
                  <a:schemeClr val="lt1"/>
                </a:solidFill>
                <a:latin typeface="Gill Sans SemiBold"/>
                <a:ea typeface="Gill Sans SemiBold"/>
                <a:cs typeface="Gill Sans SemiBold"/>
                <a:sym typeface="Cabin"/>
              </a:rPr>
              <a:t> title</a:t>
            </a:r>
          </a:p>
          <a:p>
            <a:pPr>
              <a:buClr>
                <a:srgbClr val="FF00FF"/>
              </a:buClr>
              <a:buSzPct val="25000"/>
            </a:pPr>
            <a:r>
              <a:rPr lang="en-US" sz="2000" dirty="0">
                <a:solidFill>
                  <a:srgbClr val="FF00FF"/>
                </a:solidFill>
                <a:latin typeface="Gill Sans SemiBold"/>
                <a:ea typeface="Gill Sans SemiBold"/>
                <a:cs typeface="Gill Sans SemiBold"/>
                <a:sym typeface="Cabin"/>
              </a:rPr>
              <a:t> </a:t>
            </a:r>
            <a:r>
              <a:rPr lang="en-US" sz="2000" dirty="0" err="1">
                <a:solidFill>
                  <a:srgbClr val="FF00FF"/>
                </a:solidFill>
                <a:latin typeface="Gill Sans SemiBold"/>
                <a:ea typeface="Gill Sans SemiBold"/>
                <a:cs typeface="Gill Sans SemiBold"/>
                <a:sym typeface="Cabin"/>
              </a:rPr>
              <a:t>artist_id</a:t>
            </a:r>
            <a:endParaRPr lang="en-US" sz="2000" dirty="0">
              <a:solidFill>
                <a:srgbClr val="FF00FF"/>
              </a:solidFill>
              <a:latin typeface="Gill Sans SemiBold"/>
              <a:ea typeface="Gill Sans SemiBold"/>
              <a:cs typeface="Gill Sans SemiBold"/>
              <a:sym typeface="Cabin"/>
            </a:endParaRPr>
          </a:p>
          <a:p>
            <a:pPr>
              <a:buClr>
                <a:schemeClr val="lt1"/>
              </a:buClr>
              <a:buSzPct val="25000"/>
            </a:pPr>
            <a:r>
              <a:rPr lang="en-US" sz="2000" dirty="0">
                <a:solidFill>
                  <a:schemeClr val="lt1"/>
                </a:solidFill>
                <a:latin typeface="Gill Sans SemiBold"/>
                <a:ea typeface="Gill Sans SemiBold"/>
                <a:cs typeface="Gill Sans SemiBold"/>
                <a:sym typeface="Cabin"/>
              </a:rPr>
              <a:t> ...</a:t>
            </a:r>
          </a:p>
        </p:txBody>
      </p:sp>
      <p:cxnSp>
        <p:nvCxnSpPr>
          <p:cNvPr id="573" name="Shape 573"/>
          <p:cNvCxnSpPr/>
          <p:nvPr/>
        </p:nvCxnSpPr>
        <p:spPr>
          <a:xfrm>
            <a:off x="6363577" y="2528817"/>
            <a:ext cx="1213650" cy="367369"/>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title"/>
          </p:nvPr>
        </p:nvSpPr>
        <p:spPr>
          <a:xfrm>
            <a:off x="358588" y="1862788"/>
            <a:ext cx="8432800" cy="701843"/>
          </a:xfrm>
          <a:prstGeom prst="rect">
            <a:avLst/>
          </a:prstGeom>
          <a:noFill/>
          <a:ln>
            <a:noFill/>
          </a:ln>
        </p:spPr>
        <p:txBody>
          <a:bodyPr lIns="21431" tIns="21431" rIns="21431" bIns="21431" anchor="b"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Relationship Building (in tables)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4" y="3486807"/>
            <a:ext cx="8086166" cy="135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 name="Rectangle 9"/>
          <p:cNvSpPr>
            <a:spLocks/>
          </p:cNvSpPr>
          <p:nvPr/>
        </p:nvSpPr>
        <p:spPr bwMode="auto">
          <a:xfrm>
            <a:off x="7192964" y="728663"/>
            <a:ext cx="1322387" cy="132080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Track</a:t>
            </a:r>
          </a:p>
          <a:p>
            <a:pPr algn="ctr"/>
            <a:r>
              <a:rPr lang="en-US" sz="1800" dirty="0">
                <a:solidFill>
                  <a:schemeClr val="bg1"/>
                </a:solidFill>
                <a:latin typeface="Gill Sans SemiBold"/>
                <a:ea typeface="Gill Sans SemiBold"/>
                <a:cs typeface="Gill Sans SemiBold"/>
              </a:rPr>
              <a:t>Rating</a:t>
            </a:r>
          </a:p>
          <a:p>
            <a:pPr algn="ctr"/>
            <a:r>
              <a:rPr lang="en-US" sz="1800" dirty="0">
                <a:solidFill>
                  <a:schemeClr val="bg1"/>
                </a:solidFill>
                <a:latin typeface="Gill Sans SemiBold"/>
                <a:ea typeface="Gill Sans SemiBold"/>
                <a:cs typeface="Gill Sans SemiBold"/>
              </a:rPr>
              <a:t>Len</a:t>
            </a:r>
          </a:p>
          <a:p>
            <a:pPr algn="ctr"/>
            <a:r>
              <a:rPr lang="en-US" sz="1800" dirty="0">
                <a:solidFill>
                  <a:schemeClr val="bg1"/>
                </a:solidFill>
                <a:latin typeface="Gill Sans SemiBold"/>
                <a:ea typeface="Gill Sans SemiBold"/>
                <a:cs typeface="Gill Sans SemiBold"/>
              </a:rPr>
              <a:t>Count</a:t>
            </a:r>
          </a:p>
        </p:txBody>
      </p:sp>
      <p:sp>
        <p:nvSpPr>
          <p:cNvPr id="23" name="Rectangle 10"/>
          <p:cNvSpPr>
            <a:spLocks/>
          </p:cNvSpPr>
          <p:nvPr/>
        </p:nvSpPr>
        <p:spPr bwMode="auto">
          <a:xfrm>
            <a:off x="4049714" y="1800226"/>
            <a:ext cx="1322387" cy="5508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Album</a:t>
            </a:r>
          </a:p>
        </p:txBody>
      </p:sp>
      <p:sp>
        <p:nvSpPr>
          <p:cNvPr id="24" name="Line 11"/>
          <p:cNvSpPr>
            <a:spLocks noChangeShapeType="1"/>
          </p:cNvSpPr>
          <p:nvPr/>
        </p:nvSpPr>
        <p:spPr bwMode="auto">
          <a:xfrm rot="10800000" flipH="1">
            <a:off x="5510214"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25" name="Rectangle 12"/>
          <p:cNvSpPr>
            <a:spLocks/>
          </p:cNvSpPr>
          <p:nvPr/>
        </p:nvSpPr>
        <p:spPr bwMode="auto">
          <a:xfrm>
            <a:off x="5862639" y="1907788"/>
            <a:ext cx="1077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26" name="Rectangle 13"/>
          <p:cNvSpPr>
            <a:spLocks/>
          </p:cNvSpPr>
          <p:nvPr/>
        </p:nvSpPr>
        <p:spPr bwMode="auto">
          <a:xfrm>
            <a:off x="1871663" y="814388"/>
            <a:ext cx="1320800" cy="52070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Artist</a:t>
            </a:r>
          </a:p>
        </p:txBody>
      </p:sp>
      <p:sp>
        <p:nvSpPr>
          <p:cNvPr id="27" name="Line 14"/>
          <p:cNvSpPr>
            <a:spLocks noChangeShapeType="1"/>
          </p:cNvSpPr>
          <p:nvPr/>
        </p:nvSpPr>
        <p:spPr bwMode="auto">
          <a:xfrm>
            <a:off x="2890839"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28" name="Rectangle 15"/>
          <p:cNvSpPr>
            <a:spLocks/>
          </p:cNvSpPr>
          <p:nvPr/>
        </p:nvSpPr>
        <p:spPr bwMode="auto">
          <a:xfrm>
            <a:off x="3597276" y="1015613"/>
            <a:ext cx="1077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29" name="Rectangle 16"/>
          <p:cNvSpPr>
            <a:spLocks/>
          </p:cNvSpPr>
          <p:nvPr/>
        </p:nvSpPr>
        <p:spPr bwMode="auto">
          <a:xfrm>
            <a:off x="5414963" y="2757489"/>
            <a:ext cx="1320800" cy="414337"/>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Genre</a:t>
            </a:r>
          </a:p>
        </p:txBody>
      </p:sp>
      <p:sp>
        <p:nvSpPr>
          <p:cNvPr id="30"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31" name="Rectangle 18"/>
          <p:cNvSpPr>
            <a:spLocks/>
          </p:cNvSpPr>
          <p:nvPr/>
        </p:nvSpPr>
        <p:spPr bwMode="auto">
          <a:xfrm>
            <a:off x="7297739" y="2722175"/>
            <a:ext cx="1077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Tree>
    <p:extLst>
      <p:ext uri="{BB962C8B-B14F-4D97-AF65-F5344CB8AC3E}">
        <p14:creationId xmlns:p14="http://schemas.microsoft.com/office/powerpoint/2010/main" val="7823123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26" name="Shape 626"/>
          <p:cNvSpPr txBox="1"/>
          <p:nvPr/>
        </p:nvSpPr>
        <p:spPr>
          <a:xfrm>
            <a:off x="5212808" y="805470"/>
            <a:ext cx="1527663" cy="176450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dirty="0">
              <a:latin typeface="Gill Sans SemiBold"/>
              <a:ea typeface="Gill Sans SemiBold"/>
              <a:cs typeface="Gill Sans SemiBold"/>
            </a:endParaRPr>
          </a:p>
        </p:txBody>
      </p:sp>
      <p:sp>
        <p:nvSpPr>
          <p:cNvPr id="606" name="Shape 606"/>
          <p:cNvSpPr txBox="1"/>
          <p:nvPr/>
        </p:nvSpPr>
        <p:spPr>
          <a:xfrm>
            <a:off x="834926" y="1235688"/>
            <a:ext cx="890290"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Album  </a:t>
            </a:r>
          </a:p>
        </p:txBody>
      </p:sp>
      <p:sp>
        <p:nvSpPr>
          <p:cNvPr id="607" name="Shape 607"/>
          <p:cNvSpPr txBox="1"/>
          <p:nvPr/>
        </p:nvSpPr>
        <p:spPr>
          <a:xfrm>
            <a:off x="621507" y="106340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dirty="0">
              <a:latin typeface="Gill Sans SemiBold"/>
              <a:ea typeface="Gill Sans SemiBold"/>
              <a:cs typeface="Gill Sans SemiBold"/>
            </a:endParaRPr>
          </a:p>
        </p:txBody>
      </p:sp>
      <p:cxnSp>
        <p:nvCxnSpPr>
          <p:cNvPr id="608" name="Shape 608"/>
          <p:cNvCxnSpPr/>
          <p:nvPr/>
        </p:nvCxnSpPr>
        <p:spPr>
          <a:xfrm rot="10800000" flipH="1">
            <a:off x="2024360" y="1453128"/>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09" name="Shape 609"/>
          <p:cNvSpPr txBox="1"/>
          <p:nvPr/>
        </p:nvSpPr>
        <p:spPr>
          <a:xfrm>
            <a:off x="3028048" y="885701"/>
            <a:ext cx="1428975" cy="349987"/>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belongs-to</a:t>
            </a:r>
          </a:p>
        </p:txBody>
      </p:sp>
      <p:sp>
        <p:nvSpPr>
          <p:cNvPr id="610" name="Shape 610"/>
          <p:cNvSpPr txBox="1"/>
          <p:nvPr/>
        </p:nvSpPr>
        <p:spPr>
          <a:xfrm>
            <a:off x="3607594" y="2593181"/>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Album</a:t>
            </a:r>
          </a:p>
        </p:txBody>
      </p:sp>
      <p:sp>
        <p:nvSpPr>
          <p:cNvPr id="611" name="Shape 611"/>
          <p:cNvSpPr txBox="1"/>
          <p:nvPr/>
        </p:nvSpPr>
        <p:spPr>
          <a:xfrm>
            <a:off x="3607594" y="304323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2" name="Shape 612"/>
          <p:cNvSpPr txBox="1"/>
          <p:nvPr/>
        </p:nvSpPr>
        <p:spPr>
          <a:xfrm>
            <a:off x="3607594" y="347186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13" name="Shape 613"/>
          <p:cNvSpPr txBox="1"/>
          <p:nvPr/>
        </p:nvSpPr>
        <p:spPr>
          <a:xfrm>
            <a:off x="7005031" y="1284257"/>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Track</a:t>
            </a:r>
          </a:p>
        </p:txBody>
      </p:sp>
      <p:sp>
        <p:nvSpPr>
          <p:cNvPr id="614" name="Shape 614"/>
          <p:cNvSpPr txBox="1"/>
          <p:nvPr/>
        </p:nvSpPr>
        <p:spPr>
          <a:xfrm>
            <a:off x="7005031" y="173431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5" name="Shape 615"/>
          <p:cNvSpPr txBox="1"/>
          <p:nvPr/>
        </p:nvSpPr>
        <p:spPr>
          <a:xfrm>
            <a:off x="7005031" y="216293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16" name="Shape 616"/>
          <p:cNvSpPr txBox="1"/>
          <p:nvPr/>
        </p:nvSpPr>
        <p:spPr>
          <a:xfrm>
            <a:off x="7005031" y="2605851"/>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rating</a:t>
            </a:r>
          </a:p>
        </p:txBody>
      </p:sp>
      <p:sp>
        <p:nvSpPr>
          <p:cNvPr id="617" name="Shape 617"/>
          <p:cNvSpPr txBox="1"/>
          <p:nvPr/>
        </p:nvSpPr>
        <p:spPr>
          <a:xfrm>
            <a:off x="7005031" y="302018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err="1">
                <a:solidFill>
                  <a:schemeClr val="lt1"/>
                </a:solidFill>
                <a:latin typeface="Gill Sans SemiBold"/>
                <a:ea typeface="Gill Sans SemiBold"/>
                <a:cs typeface="Gill Sans SemiBold"/>
                <a:sym typeface="Cabin"/>
              </a:rPr>
              <a:t>len</a:t>
            </a:r>
            <a:endParaRPr lang="en-US" sz="2300" dirty="0">
              <a:solidFill>
                <a:schemeClr val="lt1"/>
              </a:solidFill>
              <a:latin typeface="Gill Sans SemiBold"/>
              <a:ea typeface="Gill Sans SemiBold"/>
              <a:cs typeface="Gill Sans SemiBold"/>
              <a:sym typeface="Cabin"/>
            </a:endParaRPr>
          </a:p>
        </p:txBody>
      </p:sp>
      <p:sp>
        <p:nvSpPr>
          <p:cNvPr id="618" name="Shape 618"/>
          <p:cNvSpPr txBox="1"/>
          <p:nvPr/>
        </p:nvSpPr>
        <p:spPr>
          <a:xfrm>
            <a:off x="7005031" y="3463101"/>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count</a:t>
            </a:r>
          </a:p>
        </p:txBody>
      </p:sp>
      <p:sp>
        <p:nvSpPr>
          <p:cNvPr id="619" name="Shape 619"/>
          <p:cNvSpPr txBox="1"/>
          <p:nvPr/>
        </p:nvSpPr>
        <p:spPr>
          <a:xfrm>
            <a:off x="7005031" y="3891726"/>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album_id</a:t>
            </a:r>
            <a:endParaRPr lang="en-US" sz="2300" dirty="0">
              <a:solidFill>
                <a:srgbClr val="FF00FF"/>
              </a:solidFill>
              <a:latin typeface="Gill Sans SemiBold"/>
              <a:ea typeface="Gill Sans SemiBold"/>
              <a:cs typeface="Gill Sans SemiBold"/>
              <a:sym typeface="Cabin"/>
            </a:endParaRPr>
          </a:p>
        </p:txBody>
      </p:sp>
      <p:cxnSp>
        <p:nvCxnSpPr>
          <p:cNvPr id="620" name="Shape 620"/>
          <p:cNvCxnSpPr>
            <a:endCxn id="619" idx="1"/>
          </p:cNvCxnSpPr>
          <p:nvPr/>
        </p:nvCxnSpPr>
        <p:spPr>
          <a:xfrm>
            <a:off x="5054203" y="3277195"/>
            <a:ext cx="1950828" cy="828844"/>
          </a:xfrm>
          <a:prstGeom prst="straightConnector1">
            <a:avLst/>
          </a:prstGeom>
          <a:noFill/>
          <a:ln w="88900" cap="rnd" cmpd="sng">
            <a:solidFill>
              <a:srgbClr val="FF00FF"/>
            </a:solidFill>
            <a:prstDash val="solid"/>
            <a:miter/>
            <a:headEnd type="stealth" w="med" len="med"/>
            <a:tailEnd type="none" w="med" len="med"/>
          </a:ln>
        </p:spPr>
      </p:cxnSp>
      <p:sp>
        <p:nvSpPr>
          <p:cNvPr id="621" name="Shape 621"/>
          <p:cNvSpPr txBox="1"/>
          <p:nvPr/>
        </p:nvSpPr>
        <p:spPr>
          <a:xfrm>
            <a:off x="1052604" y="2671881"/>
            <a:ext cx="1780992" cy="1228724"/>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Table</a:t>
            </a:r>
          </a:p>
          <a:p>
            <a:pPr algn="ctr">
              <a:buClr>
                <a:srgbClr val="FF7F00"/>
              </a:buClr>
              <a:buSzPct val="25000"/>
            </a:pPr>
            <a:r>
              <a:rPr lang="en-US" sz="2000" dirty="0">
                <a:solidFill>
                  <a:srgbClr val="FF7F00"/>
                </a:solidFill>
                <a:latin typeface="Gill Sans SemiBold"/>
                <a:ea typeface="Gill Sans SemiBold"/>
                <a:cs typeface="Gill Sans SemiBold"/>
                <a:sym typeface="Cabin"/>
              </a:rPr>
              <a:t>Primary key</a:t>
            </a:r>
          </a:p>
          <a:p>
            <a:pPr algn="ctr">
              <a:buClr>
                <a:srgbClr val="00FF00"/>
              </a:buClr>
              <a:buSzPct val="25000"/>
            </a:pPr>
            <a:r>
              <a:rPr lang="en-US" sz="2000" dirty="0">
                <a:solidFill>
                  <a:srgbClr val="00FF00"/>
                </a:solidFill>
                <a:latin typeface="Gill Sans SemiBold"/>
                <a:ea typeface="Gill Sans SemiBold"/>
                <a:cs typeface="Gill Sans SemiBold"/>
                <a:sym typeface="Cabin"/>
              </a:rPr>
              <a:t>Logical key</a:t>
            </a:r>
          </a:p>
          <a:p>
            <a:pPr algn="ctr">
              <a:buClr>
                <a:srgbClr val="FF00FF"/>
              </a:buClr>
              <a:buSzPct val="25000"/>
            </a:pPr>
            <a:r>
              <a:rPr lang="en-US" sz="2000" dirty="0">
                <a:solidFill>
                  <a:srgbClr val="FF00FF"/>
                </a:solidFill>
                <a:latin typeface="Gill Sans SemiBold"/>
                <a:ea typeface="Gill Sans SemiBold"/>
                <a:cs typeface="Gill Sans SemiBold"/>
                <a:sym typeface="Cabin"/>
              </a:rPr>
              <a:t>Foreign key</a:t>
            </a:r>
          </a:p>
        </p:txBody>
      </p:sp>
      <p:sp>
        <p:nvSpPr>
          <p:cNvPr id="622" name="Shape 622"/>
          <p:cNvSpPr txBox="1"/>
          <p:nvPr/>
        </p:nvSpPr>
        <p:spPr>
          <a:xfrm>
            <a:off x="5556051" y="949994"/>
            <a:ext cx="777776"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Track  </a:t>
            </a:r>
          </a:p>
        </p:txBody>
      </p:sp>
      <p:sp>
        <p:nvSpPr>
          <p:cNvPr id="623" name="Shape 623"/>
          <p:cNvSpPr txBox="1"/>
          <p:nvPr/>
        </p:nvSpPr>
        <p:spPr>
          <a:xfrm>
            <a:off x="5659636" y="1892969"/>
            <a:ext cx="5848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Len  </a:t>
            </a:r>
          </a:p>
        </p:txBody>
      </p:sp>
      <p:sp>
        <p:nvSpPr>
          <p:cNvPr id="624" name="Shape 624"/>
          <p:cNvSpPr txBox="1"/>
          <p:nvPr/>
        </p:nvSpPr>
        <p:spPr>
          <a:xfrm>
            <a:off x="5556052" y="1592932"/>
            <a:ext cx="9062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Rating</a:t>
            </a:r>
          </a:p>
        </p:txBody>
      </p:sp>
      <p:sp>
        <p:nvSpPr>
          <p:cNvPr id="625" name="Shape 625"/>
          <p:cNvSpPr txBox="1"/>
          <p:nvPr/>
        </p:nvSpPr>
        <p:spPr>
          <a:xfrm>
            <a:off x="5586413" y="2157288"/>
            <a:ext cx="73134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Count</a:t>
            </a:r>
          </a:p>
        </p:txBody>
      </p:sp>
      <p:sp>
        <p:nvSpPr>
          <p:cNvPr id="627" name="Shape 627"/>
          <p:cNvSpPr txBox="1"/>
          <p:nvPr/>
        </p:nvSpPr>
        <p:spPr>
          <a:xfrm>
            <a:off x="5604272" y="1250032"/>
            <a:ext cx="68401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Title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p:nvPr/>
        </p:nvSpPr>
        <p:spPr>
          <a:xfrm>
            <a:off x="3886901" y="971550"/>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Album</a:t>
            </a:r>
          </a:p>
        </p:txBody>
      </p:sp>
      <p:sp>
        <p:nvSpPr>
          <p:cNvPr id="633" name="Shape 633"/>
          <p:cNvSpPr txBox="1"/>
          <p:nvPr/>
        </p:nvSpPr>
        <p:spPr>
          <a:xfrm>
            <a:off x="3886901" y="1421606"/>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34" name="Shape 634"/>
          <p:cNvSpPr txBox="1"/>
          <p:nvPr/>
        </p:nvSpPr>
        <p:spPr>
          <a:xfrm>
            <a:off x="3886901" y="1850231"/>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35" name="Shape 635"/>
          <p:cNvSpPr txBox="1"/>
          <p:nvPr/>
        </p:nvSpPr>
        <p:spPr>
          <a:xfrm>
            <a:off x="6417936" y="992000"/>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Track</a:t>
            </a:r>
          </a:p>
        </p:txBody>
      </p:sp>
      <p:sp>
        <p:nvSpPr>
          <p:cNvPr id="636" name="Shape 636"/>
          <p:cNvSpPr txBox="1"/>
          <p:nvPr/>
        </p:nvSpPr>
        <p:spPr>
          <a:xfrm>
            <a:off x="6417936" y="1442057"/>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37" name="Shape 637"/>
          <p:cNvSpPr txBox="1"/>
          <p:nvPr/>
        </p:nvSpPr>
        <p:spPr>
          <a:xfrm>
            <a:off x="6417936" y="1870681"/>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38" name="Shape 638"/>
          <p:cNvSpPr txBox="1"/>
          <p:nvPr/>
        </p:nvSpPr>
        <p:spPr>
          <a:xfrm>
            <a:off x="6417936" y="2313594"/>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rating</a:t>
            </a:r>
          </a:p>
        </p:txBody>
      </p:sp>
      <p:sp>
        <p:nvSpPr>
          <p:cNvPr id="639" name="Shape 639"/>
          <p:cNvSpPr txBox="1"/>
          <p:nvPr/>
        </p:nvSpPr>
        <p:spPr>
          <a:xfrm>
            <a:off x="6417936" y="2727932"/>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err="1">
                <a:solidFill>
                  <a:schemeClr val="lt1"/>
                </a:solidFill>
                <a:latin typeface="Gill Sans SemiBold"/>
                <a:ea typeface="Gill Sans SemiBold"/>
                <a:cs typeface="Gill Sans SemiBold"/>
                <a:sym typeface="Cabin"/>
              </a:rPr>
              <a:t>len</a:t>
            </a:r>
            <a:endParaRPr lang="en-US" sz="2300" dirty="0">
              <a:solidFill>
                <a:schemeClr val="lt1"/>
              </a:solidFill>
              <a:latin typeface="Gill Sans SemiBold"/>
              <a:ea typeface="Gill Sans SemiBold"/>
              <a:cs typeface="Gill Sans SemiBold"/>
              <a:sym typeface="Cabin"/>
            </a:endParaRPr>
          </a:p>
        </p:txBody>
      </p:sp>
      <p:sp>
        <p:nvSpPr>
          <p:cNvPr id="640" name="Shape 640"/>
          <p:cNvSpPr txBox="1"/>
          <p:nvPr/>
        </p:nvSpPr>
        <p:spPr>
          <a:xfrm>
            <a:off x="6417936" y="3170844"/>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count</a:t>
            </a:r>
          </a:p>
        </p:txBody>
      </p:sp>
      <p:sp>
        <p:nvSpPr>
          <p:cNvPr id="641" name="Shape 641"/>
          <p:cNvSpPr txBox="1"/>
          <p:nvPr/>
        </p:nvSpPr>
        <p:spPr>
          <a:xfrm>
            <a:off x="6417936" y="3599469"/>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album_id</a:t>
            </a:r>
            <a:endParaRPr lang="en-US" sz="2300" dirty="0">
              <a:solidFill>
                <a:srgbClr val="FF00FF"/>
              </a:solidFill>
              <a:latin typeface="Gill Sans SemiBold"/>
              <a:ea typeface="Gill Sans SemiBold"/>
              <a:cs typeface="Gill Sans SemiBold"/>
              <a:sym typeface="Cabin"/>
            </a:endParaRPr>
          </a:p>
        </p:txBody>
      </p:sp>
      <p:cxnSp>
        <p:nvCxnSpPr>
          <p:cNvPr id="642" name="Shape 642"/>
          <p:cNvCxnSpPr>
            <a:endCxn id="641" idx="1"/>
          </p:cNvCxnSpPr>
          <p:nvPr/>
        </p:nvCxnSpPr>
        <p:spPr>
          <a:xfrm>
            <a:off x="5333510" y="1655564"/>
            <a:ext cx="1084426" cy="2158218"/>
          </a:xfrm>
          <a:prstGeom prst="straightConnector1">
            <a:avLst/>
          </a:prstGeom>
          <a:noFill/>
          <a:ln w="88900" cap="rnd" cmpd="sng">
            <a:solidFill>
              <a:srgbClr val="FF00FF"/>
            </a:solidFill>
            <a:prstDash val="solid"/>
            <a:miter/>
            <a:headEnd type="stealth" w="med" len="med"/>
            <a:tailEnd type="none" w="med" len="med"/>
          </a:ln>
        </p:spPr>
      </p:cxnSp>
      <p:sp>
        <p:nvSpPr>
          <p:cNvPr id="643" name="Shape 643"/>
          <p:cNvSpPr txBox="1"/>
          <p:nvPr/>
        </p:nvSpPr>
        <p:spPr>
          <a:xfrm>
            <a:off x="959845" y="2585058"/>
            <a:ext cx="2000249" cy="1228724"/>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Table</a:t>
            </a:r>
          </a:p>
          <a:p>
            <a:pPr algn="ctr">
              <a:buClr>
                <a:srgbClr val="FF7F00"/>
              </a:buClr>
              <a:buSzPct val="25000"/>
            </a:pPr>
            <a:r>
              <a:rPr lang="en-US" sz="2000" dirty="0">
                <a:solidFill>
                  <a:srgbClr val="FF7F00"/>
                </a:solidFill>
                <a:latin typeface="Gill Sans SemiBold"/>
                <a:ea typeface="Gill Sans SemiBold"/>
                <a:cs typeface="Gill Sans SemiBold"/>
                <a:sym typeface="Cabin"/>
              </a:rPr>
              <a:t>Primary key</a:t>
            </a:r>
          </a:p>
          <a:p>
            <a:pPr algn="ctr">
              <a:buClr>
                <a:srgbClr val="00FF00"/>
              </a:buClr>
              <a:buSzPct val="25000"/>
            </a:pPr>
            <a:r>
              <a:rPr lang="en-US" sz="2000" dirty="0">
                <a:solidFill>
                  <a:srgbClr val="00FF00"/>
                </a:solidFill>
                <a:latin typeface="Gill Sans SemiBold"/>
                <a:ea typeface="Gill Sans SemiBold"/>
                <a:cs typeface="Gill Sans SemiBold"/>
                <a:sym typeface="Cabin"/>
              </a:rPr>
              <a:t>Logical key</a:t>
            </a:r>
          </a:p>
          <a:p>
            <a:pPr algn="ctr">
              <a:buClr>
                <a:srgbClr val="FF00FF"/>
              </a:buClr>
              <a:buSzPct val="25000"/>
            </a:pPr>
            <a:r>
              <a:rPr lang="en-US" sz="2000" dirty="0">
                <a:solidFill>
                  <a:srgbClr val="FF00FF"/>
                </a:solidFill>
                <a:latin typeface="Gill Sans SemiBold"/>
                <a:ea typeface="Gill Sans SemiBold"/>
                <a:cs typeface="Gill Sans SemiBold"/>
                <a:sym typeface="Cabin"/>
              </a:rPr>
              <a:t>Foreign key</a:t>
            </a:r>
          </a:p>
        </p:txBody>
      </p:sp>
      <p:sp>
        <p:nvSpPr>
          <p:cNvPr id="644" name="Shape 644"/>
          <p:cNvSpPr txBox="1"/>
          <p:nvPr/>
        </p:nvSpPr>
        <p:spPr>
          <a:xfrm>
            <a:off x="1350870" y="1043174"/>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Artist</a:t>
            </a:r>
          </a:p>
        </p:txBody>
      </p:sp>
      <p:sp>
        <p:nvSpPr>
          <p:cNvPr id="645" name="Shape 645"/>
          <p:cNvSpPr txBox="1"/>
          <p:nvPr/>
        </p:nvSpPr>
        <p:spPr>
          <a:xfrm>
            <a:off x="1350870" y="1493230"/>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46" name="Shape 646"/>
          <p:cNvSpPr txBox="1"/>
          <p:nvPr/>
        </p:nvSpPr>
        <p:spPr>
          <a:xfrm>
            <a:off x="1350870" y="1921855"/>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name</a:t>
            </a:r>
          </a:p>
        </p:txBody>
      </p:sp>
      <p:sp>
        <p:nvSpPr>
          <p:cNvPr id="647" name="Shape 647"/>
          <p:cNvSpPr txBox="1"/>
          <p:nvPr/>
        </p:nvSpPr>
        <p:spPr>
          <a:xfrm>
            <a:off x="3886901" y="227171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artist_id</a:t>
            </a:r>
            <a:endParaRPr lang="en-US" sz="2300" dirty="0">
              <a:solidFill>
                <a:srgbClr val="FF00FF"/>
              </a:solidFill>
              <a:latin typeface="Gill Sans SemiBold"/>
              <a:ea typeface="Gill Sans SemiBold"/>
              <a:cs typeface="Gill Sans SemiBold"/>
              <a:sym typeface="Cabin"/>
            </a:endParaRPr>
          </a:p>
        </p:txBody>
      </p:sp>
      <p:sp>
        <p:nvSpPr>
          <p:cNvPr id="648" name="Shape 648"/>
          <p:cNvSpPr txBox="1"/>
          <p:nvPr/>
        </p:nvSpPr>
        <p:spPr>
          <a:xfrm>
            <a:off x="3886901" y="3221831"/>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Genre</a:t>
            </a:r>
          </a:p>
        </p:txBody>
      </p:sp>
      <p:sp>
        <p:nvSpPr>
          <p:cNvPr id="649" name="Shape 649"/>
          <p:cNvSpPr txBox="1"/>
          <p:nvPr/>
        </p:nvSpPr>
        <p:spPr>
          <a:xfrm>
            <a:off x="3886901" y="367188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50" name="Shape 650"/>
          <p:cNvSpPr txBox="1"/>
          <p:nvPr/>
        </p:nvSpPr>
        <p:spPr>
          <a:xfrm>
            <a:off x="3886901" y="410051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name</a:t>
            </a:r>
          </a:p>
        </p:txBody>
      </p:sp>
      <p:sp>
        <p:nvSpPr>
          <p:cNvPr id="651" name="Shape 651"/>
          <p:cNvSpPr txBox="1"/>
          <p:nvPr/>
        </p:nvSpPr>
        <p:spPr>
          <a:xfrm>
            <a:off x="6417936" y="4013807"/>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genre_id</a:t>
            </a:r>
            <a:endParaRPr lang="en-US" sz="2300" dirty="0">
              <a:solidFill>
                <a:srgbClr val="FF00FF"/>
              </a:solidFill>
              <a:latin typeface="Gill Sans SemiBold"/>
              <a:ea typeface="Gill Sans SemiBold"/>
              <a:cs typeface="Gill Sans SemiBold"/>
              <a:sym typeface="Cabin"/>
            </a:endParaRPr>
          </a:p>
        </p:txBody>
      </p:sp>
      <p:cxnSp>
        <p:nvCxnSpPr>
          <p:cNvPr id="652" name="Shape 652"/>
          <p:cNvCxnSpPr>
            <a:stCxn id="649" idx="3"/>
            <a:endCxn id="651" idx="1"/>
          </p:cNvCxnSpPr>
          <p:nvPr/>
        </p:nvCxnSpPr>
        <p:spPr>
          <a:xfrm>
            <a:off x="5244213" y="3886201"/>
            <a:ext cx="1173723" cy="341919"/>
          </a:xfrm>
          <a:prstGeom prst="straightConnector1">
            <a:avLst/>
          </a:prstGeom>
          <a:noFill/>
          <a:ln w="88900" cap="rnd" cmpd="sng">
            <a:solidFill>
              <a:srgbClr val="FF00FF"/>
            </a:solidFill>
            <a:prstDash val="solid"/>
            <a:miter/>
            <a:headEnd type="stealth" w="med" len="med"/>
            <a:tailEnd type="none" w="med" len="med"/>
          </a:ln>
        </p:spPr>
      </p:cxnSp>
      <p:cxnSp>
        <p:nvCxnSpPr>
          <p:cNvPr id="653" name="Shape 653"/>
          <p:cNvCxnSpPr>
            <a:stCxn id="645" idx="3"/>
          </p:cNvCxnSpPr>
          <p:nvPr/>
        </p:nvCxnSpPr>
        <p:spPr>
          <a:xfrm>
            <a:off x="2708182" y="1707543"/>
            <a:ext cx="1042987" cy="763301"/>
          </a:xfrm>
          <a:prstGeom prst="straightConnector1">
            <a:avLst/>
          </a:prstGeom>
          <a:noFill/>
          <a:ln w="88900" cap="rnd" cmpd="sng">
            <a:solidFill>
              <a:srgbClr val="FF00FF"/>
            </a:solidFill>
            <a:prstDash val="solid"/>
            <a:miter/>
            <a:headEnd type="stealth" w="med" len="med"/>
            <a:tailEnd type="none" w="med" len="med"/>
          </a:ln>
        </p:spPr>
      </p:cxnSp>
      <p:sp>
        <p:nvSpPr>
          <p:cNvPr id="654" name="Shape 654"/>
          <p:cNvSpPr txBox="1"/>
          <p:nvPr/>
        </p:nvSpPr>
        <p:spPr>
          <a:xfrm>
            <a:off x="992389" y="4232066"/>
            <a:ext cx="2507456" cy="514350"/>
          </a:xfrm>
          <a:prstGeom prst="rect">
            <a:avLst/>
          </a:prstGeom>
          <a:noFill/>
          <a:ln>
            <a:noFill/>
          </a:ln>
        </p:spPr>
        <p:txBody>
          <a:bodyPr lIns="0" tIns="0" rIns="0" bIns="0" anchor="ctr" anchorCtr="0">
            <a:noAutofit/>
          </a:bodyPr>
          <a:lstStyle/>
          <a:p>
            <a:pPr algn="ctr">
              <a:buClr>
                <a:srgbClr val="FF00FF"/>
              </a:buClr>
              <a:buSzPct val="25000"/>
            </a:pPr>
            <a:r>
              <a:rPr lang="en-US" sz="1600" dirty="0">
                <a:solidFill>
                  <a:srgbClr val="FF00FF"/>
                </a:solidFill>
                <a:latin typeface="Gill Sans SemiBold"/>
                <a:ea typeface="Gill Sans SemiBold"/>
                <a:cs typeface="Gill Sans SemiBold"/>
                <a:sym typeface="Cabin"/>
              </a:rPr>
              <a:t>Naming FK </a:t>
            </a:r>
            <a:r>
              <a:rPr lang="en-US" sz="1600" dirty="0" err="1">
                <a:solidFill>
                  <a:srgbClr val="FF00FF"/>
                </a:solidFill>
                <a:latin typeface="Gill Sans SemiBold"/>
                <a:ea typeface="Gill Sans SemiBold"/>
                <a:cs typeface="Gill Sans SemiBold"/>
                <a:sym typeface="Cabin"/>
              </a:rPr>
              <a:t>artist_id</a:t>
            </a:r>
            <a:r>
              <a:rPr lang="en-US" sz="1600" dirty="0">
                <a:solidFill>
                  <a:srgbClr val="FF00FF"/>
                </a:solidFill>
                <a:latin typeface="Gill Sans SemiBold"/>
                <a:ea typeface="Gill Sans SemiBold"/>
                <a:cs typeface="Gill Sans SemiBold"/>
                <a:sym typeface="Cabin"/>
              </a:rPr>
              <a:t> is a convention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3" name="Picture 2" descr="Screen Shot 2015-08-10 at 11.0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42" y="239209"/>
            <a:ext cx="5558261" cy="5354021"/>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a:stretch/>
        </p:blipFill>
        <p:spPr>
          <a:xfrm>
            <a:off x="1331195" y="528472"/>
            <a:ext cx="6485451" cy="4274351"/>
          </a:xfrm>
          <a:prstGeom prst="rect">
            <a:avLst/>
          </a:prstGeom>
          <a:noFill/>
          <a:ln>
            <a:noFill/>
          </a:ln>
        </p:spPr>
      </p:pic>
      <p:sp>
        <p:nvSpPr>
          <p:cNvPr id="196" name="Shape 196"/>
          <p:cNvSpPr txBox="1"/>
          <p:nvPr/>
        </p:nvSpPr>
        <p:spPr>
          <a:xfrm>
            <a:off x="4144059" y="3543969"/>
            <a:ext cx="1697942" cy="902486"/>
          </a:xfrm>
          <a:prstGeom prst="rect">
            <a:avLst/>
          </a:prstGeom>
          <a:noFill/>
          <a:ln>
            <a:noFill/>
          </a:ln>
        </p:spPr>
        <p:txBody>
          <a:bodyPr lIns="0" tIns="0" rIns="0" bIns="0" anchor="ctr" anchorCtr="0">
            <a:noAutofit/>
          </a:bodyPr>
          <a:lstStyle/>
          <a:p>
            <a:pPr algn="ctr">
              <a:buClr>
                <a:srgbClr val="0000FF"/>
              </a:buClr>
              <a:buSzPct val="25000"/>
            </a:pPr>
            <a:r>
              <a:rPr lang="en-US" sz="2000" dirty="0">
                <a:solidFill>
                  <a:srgbClr val="0000FF"/>
                </a:solidFill>
                <a:latin typeface="Gill Sans SemiBold"/>
                <a:ea typeface="Gill Sans SemiBold"/>
                <a:cs typeface="Gill Sans SemiBold"/>
                <a:sym typeface="Cabin"/>
              </a:rPr>
              <a:t>Tables / Relations</a:t>
            </a:r>
          </a:p>
        </p:txBody>
      </p:sp>
      <p:sp>
        <p:nvSpPr>
          <p:cNvPr id="197" name="Shape 197"/>
          <p:cNvSpPr txBox="1"/>
          <p:nvPr/>
        </p:nvSpPr>
        <p:spPr>
          <a:xfrm>
            <a:off x="2865572" y="2359628"/>
            <a:ext cx="3312942" cy="325549"/>
          </a:xfrm>
          <a:prstGeom prst="rect">
            <a:avLst/>
          </a:prstGeom>
          <a:noFill/>
          <a:ln>
            <a:noFill/>
          </a:ln>
        </p:spPr>
        <p:txBody>
          <a:bodyPr lIns="0" tIns="0" rIns="0" bIns="0" anchor="ctr" anchorCtr="0">
            <a:noAutofit/>
          </a:bodyPr>
          <a:lstStyle/>
          <a:p>
            <a:pPr algn="ctr">
              <a:buClr>
                <a:srgbClr val="0000FF"/>
              </a:buClr>
              <a:buSzPct val="25000"/>
            </a:pPr>
            <a:r>
              <a:rPr lang="en-US" sz="2000" dirty="0">
                <a:solidFill>
                  <a:srgbClr val="0000FF"/>
                </a:solidFill>
                <a:latin typeface="Gill Sans SemiBold"/>
                <a:ea typeface="Gill Sans SemiBold"/>
                <a:cs typeface="Gill Sans SemiBold"/>
                <a:sym typeface="Cabin"/>
              </a:rPr>
              <a:t>Columns / Attributes</a:t>
            </a:r>
          </a:p>
        </p:txBody>
      </p:sp>
      <p:sp>
        <p:nvSpPr>
          <p:cNvPr id="198" name="Shape 198"/>
          <p:cNvSpPr txBox="1"/>
          <p:nvPr/>
        </p:nvSpPr>
        <p:spPr>
          <a:xfrm>
            <a:off x="6693986" y="2996544"/>
            <a:ext cx="1956956" cy="361905"/>
          </a:xfrm>
          <a:prstGeom prst="rect">
            <a:avLst/>
          </a:prstGeom>
          <a:noFill/>
          <a:ln>
            <a:noFill/>
          </a:ln>
        </p:spPr>
        <p:txBody>
          <a:bodyPr lIns="0" tIns="0" rIns="0" bIns="0" anchor="ctr" anchorCtr="0">
            <a:noAutofit/>
          </a:bodyPr>
          <a:lstStyle/>
          <a:p>
            <a:pPr>
              <a:buClr>
                <a:srgbClr val="0000FF"/>
              </a:buClr>
              <a:buSzPct val="25000"/>
            </a:pPr>
            <a:r>
              <a:rPr lang="en-US" sz="2000" dirty="0">
                <a:solidFill>
                  <a:srgbClr val="0000FF"/>
                </a:solidFill>
                <a:latin typeface="Gill Sans SemiBold"/>
                <a:ea typeface="Gill Sans SemiBold"/>
                <a:cs typeface="Gill Sans SemiBold"/>
                <a:sym typeface="Cabin"/>
              </a:rPr>
              <a:t>Rows /</a:t>
            </a:r>
          </a:p>
          <a:p>
            <a:pPr>
              <a:buClr>
                <a:srgbClr val="0000FF"/>
              </a:buClr>
              <a:buSzPct val="25000"/>
            </a:pPr>
            <a:r>
              <a:rPr lang="en-US" sz="2000" dirty="0">
                <a:solidFill>
                  <a:srgbClr val="0000FF"/>
                </a:solidFill>
                <a:latin typeface="Gill Sans SemiBold"/>
                <a:ea typeface="Gill Sans SemiBold"/>
                <a:cs typeface="Gill Sans SemiBold"/>
                <a:sym typeface="Cabin"/>
              </a:rPr>
              <a:t>Tuples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2" name="TextBox 1"/>
          <p:cNvSpPr txBox="1"/>
          <p:nvPr/>
        </p:nvSpPr>
        <p:spPr>
          <a:xfrm>
            <a:off x="472587" y="3908555"/>
            <a:ext cx="8195833" cy="1036823"/>
          </a:xfrm>
          <a:prstGeom prst="rect">
            <a:avLst/>
          </a:prstGeom>
          <a:noFill/>
        </p:spPr>
        <p:txBody>
          <a:bodyPr wrap="none" lIns="51435" tIns="25718" rIns="51435" bIns="25718" rtlCol="0">
            <a:spAutoFit/>
          </a:bodyPr>
          <a:lstStyle/>
          <a:p>
            <a:r>
              <a:rPr lang="en-US" sz="1600" dirty="0">
                <a:solidFill>
                  <a:schemeClr val="bg1"/>
                </a:solidFill>
                <a:latin typeface="Gill Sans SemiBold"/>
                <a:ea typeface="Gill Sans SemiBold"/>
                <a:cs typeface="Gill Sans SemiBold"/>
              </a:rPr>
              <a:t>CREATE TABLE </a:t>
            </a:r>
            <a:r>
              <a:rPr lang="en-US" sz="1600" dirty="0">
                <a:solidFill>
                  <a:srgbClr val="FFFF00"/>
                </a:solidFill>
                <a:latin typeface="Gill Sans SemiBold"/>
                <a:ea typeface="Gill Sans SemiBold"/>
                <a:cs typeface="Gill Sans SemiBold"/>
              </a:rPr>
              <a:t>Genre</a:t>
            </a:r>
            <a:r>
              <a:rPr lang="en-US" sz="1600" dirty="0">
                <a:solidFill>
                  <a:schemeClr val="bg1"/>
                </a:solidFill>
                <a:latin typeface="Gill Sans SemiBold"/>
                <a:ea typeface="Gill Sans SemiBold"/>
                <a:cs typeface="Gill Sans SemiBold"/>
              </a:rPr>
              <a:t> (</a:t>
            </a:r>
          </a:p>
          <a:p>
            <a:r>
              <a:rPr lang="en-US" sz="1600" dirty="0">
                <a:solidFill>
                  <a:schemeClr val="bg1"/>
                </a:solidFill>
                <a:latin typeface="Gill Sans SemiBold"/>
                <a:ea typeface="Gill Sans SemiBold"/>
                <a:cs typeface="Gill Sans SemiBold"/>
              </a:rPr>
              <a:t>	</a:t>
            </a:r>
            <a:r>
              <a:rPr lang="en-US" sz="1600" dirty="0">
                <a:solidFill>
                  <a:srgbClr val="FF6600"/>
                </a:solidFill>
                <a:latin typeface="Gill Sans SemiBold"/>
                <a:ea typeface="Gill Sans SemiBold"/>
                <a:cs typeface="Gill Sans SemiBold"/>
              </a:rPr>
              <a:t>id</a:t>
            </a:r>
            <a:r>
              <a:rPr lang="en-US" sz="1600" dirty="0">
                <a:solidFill>
                  <a:schemeClr val="bg1"/>
                </a:solidFill>
                <a:latin typeface="Gill Sans SemiBold"/>
                <a:ea typeface="Gill Sans SemiBold"/>
                <a:cs typeface="Gill Sans SemiBold"/>
              </a:rPr>
              <a:t>	INTEGER NOT NULL PRIMARY KEY AUTOINCREMENT UNIQUE,</a:t>
            </a:r>
          </a:p>
          <a:p>
            <a:r>
              <a:rPr lang="en-US" sz="1600" dirty="0">
                <a:solidFill>
                  <a:schemeClr val="bg1"/>
                </a:solidFill>
                <a:latin typeface="Gill Sans SemiBold"/>
                <a:ea typeface="Gill Sans SemiBold"/>
                <a:cs typeface="Gill Sans SemiBold"/>
              </a:rPr>
              <a:t>	</a:t>
            </a:r>
            <a:r>
              <a:rPr lang="en-US" sz="1600" dirty="0">
                <a:solidFill>
                  <a:srgbClr val="00FF00"/>
                </a:solidFill>
                <a:latin typeface="Gill Sans SemiBold"/>
                <a:ea typeface="Gill Sans SemiBold"/>
                <a:cs typeface="Gill Sans SemiBold"/>
              </a:rPr>
              <a:t>name</a:t>
            </a:r>
            <a:r>
              <a:rPr lang="en-US" sz="1600" dirty="0">
                <a:solidFill>
                  <a:schemeClr val="bg1"/>
                </a:solidFill>
                <a:latin typeface="Gill Sans SemiBold"/>
                <a:ea typeface="Gill Sans SemiBold"/>
                <a:cs typeface="Gill Sans SemiBold"/>
              </a:rPr>
              <a:t>	TEXT</a:t>
            </a:r>
          </a:p>
          <a:p>
            <a:r>
              <a:rPr lang="en-US" sz="1600" dirty="0">
                <a:solidFill>
                  <a:schemeClr val="bg1"/>
                </a:solidFill>
                <a:latin typeface="Gill Sans SemiBold"/>
                <a:ea typeface="Gill Sans SemiBold"/>
                <a:cs typeface="Gill Sans SemiBold"/>
              </a:rPr>
              <a:t>)</a:t>
            </a:r>
          </a:p>
        </p:txBody>
      </p:sp>
      <p:pic>
        <p:nvPicPr>
          <p:cNvPr id="3" name="Picture 2" descr="Screen Shot 2015-08-10 at 11.10.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07" y="418354"/>
            <a:ext cx="5642112" cy="3745068"/>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2" name="Rectangle 1"/>
          <p:cNvSpPr/>
          <p:nvPr/>
        </p:nvSpPr>
        <p:spPr>
          <a:xfrm>
            <a:off x="452381" y="2651492"/>
            <a:ext cx="8385663" cy="2267929"/>
          </a:xfrm>
          <a:prstGeom prst="rect">
            <a:avLst/>
          </a:prstGeom>
        </p:spPr>
        <p:txBody>
          <a:bodyPr wrap="square" lIns="51435" tIns="25718" rIns="51435" bIns="25718">
            <a:spAutoFit/>
          </a:bodyPr>
          <a:lstStyle/>
          <a:p>
            <a:r>
              <a:rPr lang="en-US" sz="1800" dirty="0">
                <a:solidFill>
                  <a:schemeClr val="bg1"/>
                </a:solidFill>
                <a:latin typeface="Gill Sans SemiBold"/>
                <a:ea typeface="Gill Sans SemiBold"/>
                <a:cs typeface="Gill Sans SemiBold"/>
              </a:rPr>
              <a:t>CREATE TABLE </a:t>
            </a:r>
            <a:r>
              <a:rPr lang="en-US" sz="1800" dirty="0">
                <a:solidFill>
                  <a:srgbClr val="FFFF00"/>
                </a:solidFill>
                <a:latin typeface="Gill Sans SemiBold"/>
                <a:ea typeface="Gill Sans SemiBold"/>
                <a:cs typeface="Gill Sans SemiBold"/>
              </a:rPr>
              <a:t>Track</a:t>
            </a:r>
            <a:r>
              <a:rPr lang="en-US" sz="1800" dirty="0">
                <a:solidFill>
                  <a:schemeClr val="bg1"/>
                </a:solidFill>
                <a:latin typeface="Gill Sans SemiBold"/>
                <a:ea typeface="Gill Sans SemiBold"/>
                <a:cs typeface="Gill Sans SemiBold"/>
              </a:rPr>
              <a:t> (</a:t>
            </a:r>
          </a:p>
          <a:p>
            <a:r>
              <a:rPr lang="en-US" sz="1800" dirty="0">
                <a:solidFill>
                  <a:schemeClr val="bg1"/>
                </a:solidFill>
                <a:latin typeface="Gill Sans SemiBold"/>
                <a:ea typeface="Gill Sans SemiBold"/>
                <a:cs typeface="Gill Sans SemiBold"/>
              </a:rPr>
              <a:t>	</a:t>
            </a:r>
            <a:r>
              <a:rPr lang="en-US" sz="1800" dirty="0">
                <a:solidFill>
                  <a:srgbClr val="FF6600"/>
                </a:solidFill>
                <a:latin typeface="Gill Sans SemiBold"/>
                <a:ea typeface="Gill Sans SemiBold"/>
                <a:cs typeface="Gill Sans SemiBold"/>
              </a:rPr>
              <a:t>id</a:t>
            </a:r>
            <a:r>
              <a:rPr lang="en-US" sz="1800" dirty="0">
                <a:solidFill>
                  <a:schemeClr val="bg1"/>
                </a:solidFill>
                <a:latin typeface="Gill Sans SemiBold"/>
                <a:ea typeface="Gill Sans SemiBold"/>
                <a:cs typeface="Gill Sans SemiBold"/>
              </a:rPr>
              <a:t>	INTEGER NOT NULL PRIMARY KEY </a:t>
            </a:r>
          </a:p>
          <a:p>
            <a:r>
              <a:rPr lang="en-US" sz="1800" dirty="0">
                <a:solidFill>
                  <a:schemeClr val="bg1"/>
                </a:solidFill>
                <a:latin typeface="Gill Sans SemiBold"/>
                <a:ea typeface="Gill Sans SemiBold"/>
                <a:cs typeface="Gill Sans SemiBold"/>
              </a:rPr>
              <a:t>		AUTOINCREMENT UNIQUE,</a:t>
            </a:r>
          </a:p>
          <a:p>
            <a:r>
              <a:rPr lang="en-US" sz="1800" dirty="0">
                <a:solidFill>
                  <a:schemeClr val="bg1"/>
                </a:solidFill>
                <a:latin typeface="Gill Sans SemiBold"/>
                <a:ea typeface="Gill Sans SemiBold"/>
                <a:cs typeface="Gill Sans SemiBold"/>
              </a:rPr>
              <a:t>	</a:t>
            </a:r>
            <a:r>
              <a:rPr lang="en-US" sz="1800" dirty="0">
                <a:solidFill>
                  <a:srgbClr val="00FF00"/>
                </a:solidFill>
                <a:latin typeface="Gill Sans SemiBold"/>
                <a:ea typeface="Gill Sans SemiBold"/>
                <a:cs typeface="Gill Sans SemiBold"/>
              </a:rPr>
              <a:t>title </a:t>
            </a:r>
            <a:r>
              <a:rPr lang="en-US" sz="1800" dirty="0">
                <a:solidFill>
                  <a:schemeClr val="bg1"/>
                </a:solidFill>
                <a:latin typeface="Gill Sans SemiBold"/>
                <a:ea typeface="Gill Sans SemiBold"/>
                <a:cs typeface="Gill Sans SemiBold"/>
              </a:rPr>
              <a:t>TEXT, </a:t>
            </a:r>
          </a:p>
          <a:p>
            <a:r>
              <a:rPr lang="en-US" sz="1800" dirty="0">
                <a:solidFill>
                  <a:schemeClr val="bg1"/>
                </a:solidFill>
                <a:latin typeface="Gill Sans SemiBold"/>
                <a:ea typeface="Gill Sans SemiBold"/>
                <a:cs typeface="Gill Sans SemiBold"/>
              </a:rPr>
              <a:t>	</a:t>
            </a:r>
            <a:r>
              <a:rPr lang="en-US" sz="1800" dirty="0" err="1">
                <a:solidFill>
                  <a:srgbClr val="FF00FF"/>
                </a:solidFill>
                <a:latin typeface="Gill Sans SemiBold"/>
                <a:ea typeface="Gill Sans SemiBold"/>
                <a:cs typeface="Gill Sans SemiBold"/>
              </a:rPr>
              <a:t>album_id</a:t>
            </a:r>
            <a:r>
              <a:rPr lang="en-US" sz="1800" dirty="0">
                <a:solidFill>
                  <a:schemeClr val="bg1"/>
                </a:solidFill>
                <a:latin typeface="Gill Sans SemiBold"/>
                <a:ea typeface="Gill Sans SemiBold"/>
                <a:cs typeface="Gill Sans SemiBold"/>
              </a:rPr>
              <a:t>  INTEGER,</a:t>
            </a:r>
          </a:p>
          <a:p>
            <a:r>
              <a:rPr lang="en-US" sz="1800" dirty="0">
                <a:solidFill>
                  <a:schemeClr val="bg1"/>
                </a:solidFill>
                <a:latin typeface="Gill Sans SemiBold"/>
                <a:ea typeface="Gill Sans SemiBold"/>
                <a:cs typeface="Gill Sans SemiBold"/>
              </a:rPr>
              <a:t>	</a:t>
            </a:r>
            <a:r>
              <a:rPr lang="en-US" sz="1800" dirty="0" err="1">
                <a:solidFill>
                  <a:srgbClr val="FF00FF"/>
                </a:solidFill>
                <a:latin typeface="Gill Sans SemiBold"/>
                <a:ea typeface="Gill Sans SemiBold"/>
                <a:cs typeface="Gill Sans SemiBold"/>
              </a:rPr>
              <a:t>genre_id</a:t>
            </a:r>
            <a:r>
              <a:rPr lang="en-US" sz="1800" dirty="0">
                <a:solidFill>
                  <a:schemeClr val="bg1"/>
                </a:solidFill>
                <a:latin typeface="Gill Sans SemiBold"/>
                <a:ea typeface="Gill Sans SemiBold"/>
                <a:cs typeface="Gill Sans SemiBold"/>
              </a:rPr>
              <a:t>  INTEGER,</a:t>
            </a:r>
          </a:p>
          <a:p>
            <a:r>
              <a:rPr lang="en-US" sz="1800" dirty="0">
                <a:solidFill>
                  <a:schemeClr val="bg1"/>
                </a:solidFill>
                <a:latin typeface="Gill Sans SemiBold"/>
                <a:ea typeface="Gill Sans SemiBold"/>
                <a:cs typeface="Gill Sans SemiBold"/>
              </a:rPr>
              <a:t>	</a:t>
            </a:r>
            <a:r>
              <a:rPr lang="en-US" sz="1800" dirty="0" err="1">
                <a:solidFill>
                  <a:srgbClr val="FFFF00"/>
                </a:solidFill>
                <a:latin typeface="Gill Sans SemiBold"/>
                <a:ea typeface="Gill Sans SemiBold"/>
                <a:cs typeface="Gill Sans SemiBold"/>
              </a:rPr>
              <a:t>len</a:t>
            </a:r>
            <a:r>
              <a:rPr lang="en-US" sz="1800" dirty="0">
                <a:solidFill>
                  <a:schemeClr val="bg1"/>
                </a:solidFill>
                <a:latin typeface="Gill Sans SemiBold"/>
                <a:ea typeface="Gill Sans SemiBold"/>
                <a:cs typeface="Gill Sans SemiBold"/>
              </a:rPr>
              <a:t> INTEGER, </a:t>
            </a:r>
            <a:r>
              <a:rPr lang="en-US" sz="1800" dirty="0">
                <a:solidFill>
                  <a:srgbClr val="FFFF00"/>
                </a:solidFill>
                <a:latin typeface="Gill Sans SemiBold"/>
                <a:ea typeface="Gill Sans SemiBold"/>
                <a:cs typeface="Gill Sans SemiBold"/>
              </a:rPr>
              <a:t>rating</a:t>
            </a:r>
            <a:r>
              <a:rPr lang="en-US" sz="1800" dirty="0">
                <a:solidFill>
                  <a:schemeClr val="bg1"/>
                </a:solidFill>
                <a:latin typeface="Gill Sans SemiBold"/>
                <a:ea typeface="Gill Sans SemiBold"/>
                <a:cs typeface="Gill Sans SemiBold"/>
              </a:rPr>
              <a:t> INTEGER, </a:t>
            </a:r>
            <a:r>
              <a:rPr lang="en-US" sz="1800" dirty="0">
                <a:solidFill>
                  <a:srgbClr val="FFFF00"/>
                </a:solidFill>
                <a:latin typeface="Gill Sans SemiBold"/>
                <a:ea typeface="Gill Sans SemiBold"/>
                <a:cs typeface="Gill Sans SemiBold"/>
              </a:rPr>
              <a:t>count</a:t>
            </a:r>
            <a:r>
              <a:rPr lang="en-US" sz="1800" dirty="0">
                <a:solidFill>
                  <a:schemeClr val="bg1"/>
                </a:solidFill>
                <a:latin typeface="Gill Sans SemiBold"/>
                <a:ea typeface="Gill Sans SemiBold"/>
                <a:cs typeface="Gill Sans SemiBold"/>
              </a:rPr>
              <a:t> INTEGER</a:t>
            </a:r>
          </a:p>
          <a:p>
            <a:r>
              <a:rPr lang="en-US" sz="1800" dirty="0">
                <a:solidFill>
                  <a:schemeClr val="bg1"/>
                </a:solidFill>
                <a:latin typeface="Gill Sans SemiBold"/>
                <a:ea typeface="Gill Sans SemiBold"/>
                <a:cs typeface="Gill Sans SemiBold"/>
              </a:rPr>
              <a:t>)</a:t>
            </a:r>
          </a:p>
        </p:txBody>
      </p:sp>
      <p:sp>
        <p:nvSpPr>
          <p:cNvPr id="5" name="Rectangle 4"/>
          <p:cNvSpPr/>
          <p:nvPr/>
        </p:nvSpPr>
        <p:spPr>
          <a:xfrm>
            <a:off x="452381" y="860059"/>
            <a:ext cx="8385663" cy="1436932"/>
          </a:xfrm>
          <a:prstGeom prst="rect">
            <a:avLst/>
          </a:prstGeom>
        </p:spPr>
        <p:txBody>
          <a:bodyPr wrap="square" lIns="51435" tIns="25718" rIns="51435" bIns="25718">
            <a:spAutoFit/>
          </a:bodyPr>
          <a:lstStyle/>
          <a:p>
            <a:r>
              <a:rPr lang="en-US" sz="1800" dirty="0">
                <a:solidFill>
                  <a:schemeClr val="bg1"/>
                </a:solidFill>
                <a:latin typeface="Gill Sans SemiBold"/>
                <a:ea typeface="Gill Sans SemiBold"/>
                <a:cs typeface="Gill Sans SemiBold"/>
              </a:rPr>
              <a:t>CREATE TABLE </a:t>
            </a:r>
            <a:r>
              <a:rPr lang="en-US" sz="1800" dirty="0">
                <a:solidFill>
                  <a:schemeClr val="accent1"/>
                </a:solidFill>
                <a:latin typeface="Gill Sans SemiBold"/>
                <a:ea typeface="Gill Sans SemiBold"/>
                <a:cs typeface="Gill Sans SemiBold"/>
              </a:rPr>
              <a:t>Album</a:t>
            </a:r>
            <a:r>
              <a:rPr lang="en-US" sz="1800" dirty="0">
                <a:solidFill>
                  <a:schemeClr val="bg1"/>
                </a:solidFill>
                <a:latin typeface="Gill Sans SemiBold"/>
                <a:ea typeface="Gill Sans SemiBold"/>
                <a:cs typeface="Gill Sans SemiBold"/>
              </a:rPr>
              <a:t> (</a:t>
            </a:r>
          </a:p>
          <a:p>
            <a:r>
              <a:rPr lang="en-US" sz="1800" dirty="0">
                <a:solidFill>
                  <a:schemeClr val="bg1"/>
                </a:solidFill>
                <a:latin typeface="Gill Sans SemiBold"/>
                <a:ea typeface="Gill Sans SemiBold"/>
                <a:cs typeface="Gill Sans SemiBold"/>
              </a:rPr>
              <a:t>	</a:t>
            </a:r>
            <a:r>
              <a:rPr lang="en-US" sz="1800" dirty="0">
                <a:solidFill>
                  <a:srgbClr val="FF6600"/>
                </a:solidFill>
                <a:latin typeface="Gill Sans SemiBold"/>
                <a:ea typeface="Gill Sans SemiBold"/>
                <a:cs typeface="Gill Sans SemiBold"/>
              </a:rPr>
              <a:t>id</a:t>
            </a:r>
            <a:r>
              <a:rPr lang="en-US" sz="1800" dirty="0">
                <a:solidFill>
                  <a:schemeClr val="bg1"/>
                </a:solidFill>
                <a:latin typeface="Gill Sans SemiBold"/>
                <a:ea typeface="Gill Sans SemiBold"/>
                <a:cs typeface="Gill Sans SemiBold"/>
              </a:rPr>
              <a:t>	INTEGER NOT NULL PRIMARY KEY AUTOINCREMENT UNIQUE,</a:t>
            </a:r>
          </a:p>
          <a:p>
            <a:r>
              <a:rPr lang="en-US" sz="1800" dirty="0">
                <a:solidFill>
                  <a:schemeClr val="bg1"/>
                </a:solidFill>
                <a:latin typeface="Gill Sans SemiBold"/>
                <a:ea typeface="Gill Sans SemiBold"/>
                <a:cs typeface="Gill Sans SemiBold"/>
              </a:rPr>
              <a:t>	</a:t>
            </a:r>
            <a:r>
              <a:rPr lang="en-US" sz="1800" dirty="0" err="1">
                <a:solidFill>
                  <a:srgbClr val="FF00FF"/>
                </a:solidFill>
                <a:latin typeface="Gill Sans SemiBold"/>
                <a:ea typeface="Gill Sans SemiBold"/>
                <a:cs typeface="Gill Sans SemiBold"/>
              </a:rPr>
              <a:t>artist_id</a:t>
            </a:r>
            <a:r>
              <a:rPr lang="en-US" sz="1800" dirty="0">
                <a:solidFill>
                  <a:schemeClr val="bg1"/>
                </a:solidFill>
                <a:latin typeface="Gill Sans SemiBold"/>
                <a:ea typeface="Gill Sans SemiBold"/>
                <a:cs typeface="Gill Sans SemiBold"/>
              </a:rPr>
              <a:t>  INTEGER,</a:t>
            </a:r>
          </a:p>
          <a:p>
            <a:r>
              <a:rPr lang="en-US" sz="1800" dirty="0">
                <a:solidFill>
                  <a:schemeClr val="bg1"/>
                </a:solidFill>
                <a:latin typeface="Gill Sans SemiBold"/>
                <a:ea typeface="Gill Sans SemiBold"/>
                <a:cs typeface="Gill Sans SemiBold"/>
              </a:rPr>
              <a:t>	</a:t>
            </a:r>
            <a:r>
              <a:rPr lang="en-US" sz="1800" dirty="0">
                <a:solidFill>
                  <a:srgbClr val="00FF00"/>
                </a:solidFill>
                <a:latin typeface="Gill Sans SemiBold"/>
                <a:ea typeface="Gill Sans SemiBold"/>
                <a:cs typeface="Gill Sans SemiBold"/>
              </a:rPr>
              <a:t>title</a:t>
            </a:r>
            <a:r>
              <a:rPr lang="en-US" sz="1800" dirty="0">
                <a:solidFill>
                  <a:schemeClr val="bg1"/>
                </a:solidFill>
                <a:latin typeface="Gill Sans SemiBold"/>
                <a:ea typeface="Gill Sans SemiBold"/>
                <a:cs typeface="Gill Sans SemiBold"/>
              </a:rPr>
              <a:t>	TEXT</a:t>
            </a:r>
          </a:p>
          <a:p>
            <a:r>
              <a:rPr lang="en-US" sz="1800" dirty="0">
                <a:solidFill>
                  <a:schemeClr val="bg1"/>
                </a:solidFill>
                <a:latin typeface="Gill Sans SemiBold"/>
                <a:ea typeface="Gill Sans SemiBold"/>
                <a:cs typeface="Gill Sans SemiBold"/>
              </a:rPr>
              <a:t>)</a:t>
            </a:r>
          </a:p>
        </p:txBody>
      </p:sp>
    </p:spTree>
    <p:extLst>
      <p:ext uri="{BB962C8B-B14F-4D97-AF65-F5344CB8AC3E}">
        <p14:creationId xmlns:p14="http://schemas.microsoft.com/office/powerpoint/2010/main" val="20287167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3" name="Picture 2" descr="Screen Shot 2015-08-10 at 11.28.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33" y="306294"/>
            <a:ext cx="8175099" cy="51435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p:nvPr/>
        </p:nvSpPr>
        <p:spPr>
          <a:xfrm>
            <a:off x="2135981" y="4236430"/>
            <a:ext cx="5568279" cy="642938"/>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Artist (name) values ('Led </a:t>
            </a:r>
            <a:r>
              <a:rPr lang="en-US" sz="2000" dirty="0" err="1">
                <a:solidFill>
                  <a:srgbClr val="FFFF00"/>
                </a:solidFill>
                <a:latin typeface="Gill Sans SemiBold"/>
                <a:ea typeface="Gill Sans SemiBold"/>
                <a:cs typeface="Gill Sans SemiBold"/>
                <a:sym typeface="Cabin"/>
              </a:rPr>
              <a:t>Zepplin</a:t>
            </a:r>
            <a:r>
              <a:rPr lang="en-US" sz="2000" dirty="0">
                <a:solidFill>
                  <a:srgbClr val="FFFF00"/>
                </a:solidFill>
                <a:latin typeface="Gill Sans SemiBold"/>
                <a:ea typeface="Gill Sans SemiBold"/>
                <a:cs typeface="Gill Sans SemiBold"/>
                <a:sym typeface="Cabin"/>
              </a:rPr>
              <a:t>')</a:t>
            </a:r>
          </a:p>
          <a:p>
            <a:pPr>
              <a:buClr>
                <a:srgbClr val="FFFF00"/>
              </a:buClr>
              <a:buSzPct val="25000"/>
            </a:pPr>
            <a:r>
              <a:rPr lang="en-US" sz="2000" dirty="0">
                <a:solidFill>
                  <a:srgbClr val="FFFF00"/>
                </a:solidFill>
                <a:latin typeface="Gill Sans SemiBold"/>
                <a:ea typeface="Gill Sans SemiBold"/>
                <a:cs typeface="Gill Sans SemiBold"/>
                <a:sym typeface="Cabin"/>
              </a:rPr>
              <a:t>insert into Artist (name) values ('AC/DC')</a:t>
            </a:r>
          </a:p>
        </p:txBody>
      </p:sp>
      <p:pic>
        <p:nvPicPr>
          <p:cNvPr id="2" name="Picture 1" descr="Screen Shot 2015-08-10 at 11.22.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6" y="395944"/>
            <a:ext cx="6726115" cy="4161955"/>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 name="Picture 5" descr="Screen Shot 2015-08-10 at 11.22.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6" y="395944"/>
            <a:ext cx="6726115" cy="4161955"/>
          </a:xfrm>
          <a:prstGeom prst="rect">
            <a:avLst/>
          </a:prstGeom>
        </p:spPr>
      </p:pic>
      <p:sp>
        <p:nvSpPr>
          <p:cNvPr id="679" name="Shape 679"/>
          <p:cNvSpPr txBox="1"/>
          <p:nvPr/>
        </p:nvSpPr>
        <p:spPr>
          <a:xfrm>
            <a:off x="2135981" y="4357687"/>
            <a:ext cx="5568279" cy="642938"/>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Artist (name) values ('Led </a:t>
            </a:r>
            <a:r>
              <a:rPr lang="en-US" sz="2000" dirty="0" err="1">
                <a:solidFill>
                  <a:srgbClr val="FFFF00"/>
                </a:solidFill>
                <a:latin typeface="Gill Sans SemiBold"/>
                <a:ea typeface="Gill Sans SemiBold"/>
                <a:cs typeface="Gill Sans SemiBold"/>
                <a:sym typeface="Cabin"/>
              </a:rPr>
              <a:t>Zepplin</a:t>
            </a:r>
            <a:r>
              <a:rPr lang="en-US" sz="2000" dirty="0">
                <a:solidFill>
                  <a:srgbClr val="FFFF00"/>
                </a:solidFill>
                <a:latin typeface="Gill Sans SemiBold"/>
                <a:ea typeface="Gill Sans SemiBold"/>
                <a:cs typeface="Gill Sans SemiBold"/>
                <a:sym typeface="Cabin"/>
              </a:rPr>
              <a:t>')</a:t>
            </a:r>
          </a:p>
          <a:p>
            <a:pPr>
              <a:buClr>
                <a:srgbClr val="FFFF00"/>
              </a:buClr>
              <a:buSzPct val="25000"/>
            </a:pPr>
            <a:r>
              <a:rPr lang="en-US" sz="2000" dirty="0">
                <a:solidFill>
                  <a:srgbClr val="FFFF00"/>
                </a:solidFill>
                <a:latin typeface="Gill Sans SemiBold"/>
                <a:ea typeface="Gill Sans SemiBold"/>
                <a:cs typeface="Gill Sans SemiBold"/>
                <a:sym typeface="Cabin"/>
              </a:rPr>
              <a:t>insert into Artist (name) values ('AC/DC')</a:t>
            </a:r>
          </a:p>
        </p:txBody>
      </p:sp>
      <p:pic>
        <p:nvPicPr>
          <p:cNvPr id="4" name="Picture 3" descr="Screen Shot 2015-08-10 at 11.22.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807" y="593482"/>
            <a:ext cx="6589519" cy="4077433"/>
          </a:xfrm>
          <a:prstGeom prst="rect">
            <a:avLst/>
          </a:prstGeom>
        </p:spPr>
      </p:pic>
      <p:sp>
        <p:nvSpPr>
          <p:cNvPr id="5" name="Shape 381"/>
          <p:cNvSpPr/>
          <p:nvPr/>
        </p:nvSpPr>
        <p:spPr>
          <a:xfrm flipH="1">
            <a:off x="4254222" y="1768903"/>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Tree>
    <p:extLst>
      <p:ext uri="{BB962C8B-B14F-4D97-AF65-F5344CB8AC3E}">
        <p14:creationId xmlns:p14="http://schemas.microsoft.com/office/powerpoint/2010/main" val="40635150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p:nvPr/>
        </p:nvSpPr>
        <p:spPr>
          <a:xfrm>
            <a:off x="2265461" y="4264819"/>
            <a:ext cx="5235476" cy="642938"/>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Genre (name) values ('Rock')</a:t>
            </a:r>
          </a:p>
          <a:p>
            <a:pPr>
              <a:buClr>
                <a:srgbClr val="FFFF00"/>
              </a:buClr>
              <a:buSzPct val="25000"/>
            </a:pPr>
            <a:r>
              <a:rPr lang="en-US" sz="2000" dirty="0">
                <a:solidFill>
                  <a:srgbClr val="FFFF00"/>
                </a:solidFill>
                <a:latin typeface="Gill Sans SemiBold"/>
                <a:ea typeface="Gill Sans SemiBold"/>
                <a:cs typeface="Gill Sans SemiBold"/>
                <a:sym typeface="Cabin"/>
              </a:rPr>
              <a:t>insert into Genre (name) values ('Metal')</a:t>
            </a:r>
          </a:p>
        </p:txBody>
      </p:sp>
      <p:pic>
        <p:nvPicPr>
          <p:cNvPr id="2" name="Picture 1" descr="Screen Shot 2015-08-10 at 11.24.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56" y="258825"/>
            <a:ext cx="7043061" cy="4358074"/>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Shape 692"/>
          <p:cNvSpPr txBox="1"/>
          <p:nvPr/>
        </p:nvSpPr>
        <p:spPr>
          <a:xfrm>
            <a:off x="1063421" y="4283354"/>
            <a:ext cx="7209674" cy="642938"/>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Album (title, </a:t>
            </a:r>
            <a:r>
              <a:rPr lang="en-US" sz="2000" dirty="0" err="1">
                <a:solidFill>
                  <a:srgbClr val="FFFF00"/>
                </a:solidFill>
                <a:latin typeface="Gill Sans SemiBold"/>
                <a:ea typeface="Gill Sans SemiBold"/>
                <a:cs typeface="Gill Sans SemiBold"/>
                <a:sym typeface="Cabin"/>
              </a:rPr>
              <a:t>artist_id</a:t>
            </a:r>
            <a:r>
              <a:rPr lang="en-US" sz="2000" dirty="0">
                <a:solidFill>
                  <a:srgbClr val="FFFF00"/>
                </a:solidFill>
                <a:latin typeface="Gill Sans SemiBold"/>
                <a:ea typeface="Gill Sans SemiBold"/>
                <a:cs typeface="Gill Sans SemiBold"/>
                <a:sym typeface="Cabin"/>
              </a:rPr>
              <a:t>) values ('Who Made Who', 2)</a:t>
            </a:r>
          </a:p>
          <a:p>
            <a:pPr>
              <a:buClr>
                <a:srgbClr val="FFFF00"/>
              </a:buClr>
              <a:buSzPct val="25000"/>
            </a:pPr>
            <a:r>
              <a:rPr lang="en-US" sz="2000" dirty="0">
                <a:solidFill>
                  <a:srgbClr val="FFFF00"/>
                </a:solidFill>
                <a:latin typeface="Gill Sans SemiBold"/>
                <a:ea typeface="Gill Sans SemiBold"/>
                <a:cs typeface="Gill Sans SemiBold"/>
                <a:sym typeface="Cabin"/>
              </a:rPr>
              <a:t>insert into Album (title, </a:t>
            </a:r>
            <a:r>
              <a:rPr lang="en-US" sz="2000" dirty="0" err="1">
                <a:solidFill>
                  <a:srgbClr val="FFFF00"/>
                </a:solidFill>
                <a:latin typeface="Gill Sans SemiBold"/>
                <a:ea typeface="Gill Sans SemiBold"/>
                <a:cs typeface="Gill Sans SemiBold"/>
                <a:sym typeface="Cabin"/>
              </a:rPr>
              <a:t>artist_id</a:t>
            </a:r>
            <a:r>
              <a:rPr lang="en-US" sz="2000" dirty="0">
                <a:solidFill>
                  <a:srgbClr val="FFFF00"/>
                </a:solidFill>
                <a:latin typeface="Gill Sans SemiBold"/>
                <a:ea typeface="Gill Sans SemiBold"/>
                <a:cs typeface="Gill Sans SemiBold"/>
                <a:sym typeface="Cabin"/>
              </a:rPr>
              <a:t>) values ('IV', 1)</a:t>
            </a:r>
          </a:p>
        </p:txBody>
      </p:sp>
      <p:pic>
        <p:nvPicPr>
          <p:cNvPr id="3" name="Picture 2" descr="Screen Shot 2015-08-10 at 11.30.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749" y="271437"/>
            <a:ext cx="5883663" cy="4431497"/>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p:nvPr/>
        </p:nvSpPr>
        <p:spPr>
          <a:xfrm>
            <a:off x="1193007" y="548809"/>
            <a:ext cx="7217437" cy="2400299"/>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Track (title, rating, </a:t>
            </a:r>
            <a:r>
              <a:rPr lang="en-US" sz="2000" dirty="0" err="1">
                <a:solidFill>
                  <a:srgbClr val="FFFF00"/>
                </a:solidFill>
                <a:latin typeface="Gill Sans SemiBold"/>
                <a:ea typeface="Gill Sans SemiBold"/>
                <a:cs typeface="Gill Sans SemiBold"/>
                <a:sym typeface="Cabin"/>
              </a:rPr>
              <a:t>len</a:t>
            </a:r>
            <a:r>
              <a:rPr lang="en-US" sz="2000" dirty="0">
                <a:solidFill>
                  <a:srgbClr val="FFFF00"/>
                </a:solidFill>
                <a:latin typeface="Gill Sans SemiBold"/>
                <a:ea typeface="Gill Sans SemiBold"/>
                <a:cs typeface="Gill Sans SemiBold"/>
                <a:sym typeface="Cabin"/>
              </a:rPr>
              <a:t>, count, </a:t>
            </a:r>
            <a:r>
              <a:rPr lang="en-US" sz="2000" dirty="0" err="1">
                <a:solidFill>
                  <a:srgbClr val="FFFF00"/>
                </a:solidFill>
                <a:latin typeface="Gill Sans SemiBold"/>
                <a:ea typeface="Gill Sans SemiBold"/>
                <a:cs typeface="Gill Sans SemiBold"/>
                <a:sym typeface="Cabin"/>
              </a:rPr>
              <a:t>album_id</a:t>
            </a:r>
            <a:r>
              <a:rPr lang="en-US" sz="2000" dirty="0">
                <a:solidFill>
                  <a:srgbClr val="FFFF00"/>
                </a:solidFill>
                <a:latin typeface="Gill Sans SemiBold"/>
                <a:ea typeface="Gill Sans SemiBold"/>
                <a:cs typeface="Gill Sans SemiBold"/>
                <a:sym typeface="Cabin"/>
              </a:rPr>
              <a:t>, </a:t>
            </a:r>
            <a:r>
              <a:rPr lang="en-US" sz="2000" dirty="0" err="1">
                <a:solidFill>
                  <a:srgbClr val="FFFF00"/>
                </a:solidFill>
                <a:latin typeface="Gill Sans SemiBold"/>
                <a:ea typeface="Gill Sans SemiBold"/>
                <a:cs typeface="Gill Sans SemiBold"/>
                <a:sym typeface="Cabin"/>
              </a:rPr>
              <a:t>genre_id</a:t>
            </a:r>
            <a:r>
              <a:rPr lang="en-US" sz="2000" dirty="0">
                <a:solidFill>
                  <a:srgbClr val="FFFF00"/>
                </a:solidFill>
                <a:latin typeface="Gill Sans SemiBold"/>
                <a:ea typeface="Gill Sans SemiBold"/>
                <a:cs typeface="Gill Sans SemiBold"/>
                <a:sym typeface="Cabin"/>
              </a:rPr>
              <a:t>) </a:t>
            </a:r>
          </a:p>
          <a:p>
            <a:pPr>
              <a:buClr>
                <a:srgbClr val="FFFF00"/>
              </a:buClr>
              <a:buSzPct val="25000"/>
            </a:pPr>
            <a:r>
              <a:rPr lang="en-US" sz="2000" dirty="0">
                <a:solidFill>
                  <a:srgbClr val="FFFF00"/>
                </a:solidFill>
                <a:latin typeface="Gill Sans SemiBold"/>
                <a:ea typeface="Gill Sans SemiBold"/>
                <a:cs typeface="Gill Sans SemiBold"/>
                <a:sym typeface="Cabin"/>
              </a:rPr>
              <a:t>     values ('Black Dog', 5, 297, 0, 2, 1)</a:t>
            </a:r>
          </a:p>
          <a:p>
            <a:pPr>
              <a:buClr>
                <a:srgbClr val="FFFF00"/>
              </a:buClr>
              <a:buSzPct val="25000"/>
            </a:pPr>
            <a:r>
              <a:rPr lang="en-US" sz="2000" dirty="0">
                <a:solidFill>
                  <a:srgbClr val="FFFF00"/>
                </a:solidFill>
                <a:latin typeface="Gill Sans SemiBold"/>
                <a:ea typeface="Gill Sans SemiBold"/>
                <a:cs typeface="Gill Sans SemiBold"/>
                <a:sym typeface="Cabin"/>
              </a:rPr>
              <a:t>insert into Track (title, rating, </a:t>
            </a:r>
            <a:r>
              <a:rPr lang="en-US" sz="2000" dirty="0" err="1">
                <a:solidFill>
                  <a:srgbClr val="FFFF00"/>
                </a:solidFill>
                <a:latin typeface="Gill Sans SemiBold"/>
                <a:ea typeface="Gill Sans SemiBold"/>
                <a:cs typeface="Gill Sans SemiBold"/>
                <a:sym typeface="Cabin"/>
              </a:rPr>
              <a:t>len</a:t>
            </a:r>
            <a:r>
              <a:rPr lang="en-US" sz="2000" dirty="0">
                <a:solidFill>
                  <a:srgbClr val="FFFF00"/>
                </a:solidFill>
                <a:latin typeface="Gill Sans SemiBold"/>
                <a:ea typeface="Gill Sans SemiBold"/>
                <a:cs typeface="Gill Sans SemiBold"/>
                <a:sym typeface="Cabin"/>
              </a:rPr>
              <a:t>, count, </a:t>
            </a:r>
            <a:r>
              <a:rPr lang="en-US" sz="2000" dirty="0" err="1">
                <a:solidFill>
                  <a:srgbClr val="FFFF00"/>
                </a:solidFill>
                <a:latin typeface="Gill Sans SemiBold"/>
                <a:ea typeface="Gill Sans SemiBold"/>
                <a:cs typeface="Gill Sans SemiBold"/>
                <a:sym typeface="Cabin"/>
              </a:rPr>
              <a:t>album_id</a:t>
            </a:r>
            <a:r>
              <a:rPr lang="en-US" sz="2000" dirty="0">
                <a:solidFill>
                  <a:srgbClr val="FFFF00"/>
                </a:solidFill>
                <a:latin typeface="Gill Sans SemiBold"/>
                <a:ea typeface="Gill Sans SemiBold"/>
                <a:cs typeface="Gill Sans SemiBold"/>
                <a:sym typeface="Cabin"/>
              </a:rPr>
              <a:t>, </a:t>
            </a:r>
            <a:r>
              <a:rPr lang="en-US" sz="2000" dirty="0" err="1">
                <a:solidFill>
                  <a:srgbClr val="FFFF00"/>
                </a:solidFill>
                <a:latin typeface="Gill Sans SemiBold"/>
                <a:ea typeface="Gill Sans SemiBold"/>
                <a:cs typeface="Gill Sans SemiBold"/>
                <a:sym typeface="Cabin"/>
              </a:rPr>
              <a:t>genre_id</a:t>
            </a:r>
            <a:r>
              <a:rPr lang="en-US" sz="2000" dirty="0">
                <a:solidFill>
                  <a:srgbClr val="FFFF00"/>
                </a:solidFill>
                <a:latin typeface="Gill Sans SemiBold"/>
                <a:ea typeface="Gill Sans SemiBold"/>
                <a:cs typeface="Gill Sans SemiBold"/>
                <a:sym typeface="Cabin"/>
              </a:rPr>
              <a:t>)                    </a:t>
            </a:r>
          </a:p>
          <a:p>
            <a:pPr>
              <a:buClr>
                <a:srgbClr val="FFFF00"/>
              </a:buClr>
              <a:buSzPct val="25000"/>
            </a:pPr>
            <a:r>
              <a:rPr lang="en-US" sz="2000" dirty="0">
                <a:solidFill>
                  <a:srgbClr val="FFFF00"/>
                </a:solidFill>
                <a:latin typeface="Gill Sans SemiBold"/>
                <a:ea typeface="Gill Sans SemiBold"/>
                <a:cs typeface="Gill Sans SemiBold"/>
                <a:sym typeface="Cabin"/>
              </a:rPr>
              <a:t>     values ('Stairway', 5, 482, 0, 2, 1)</a:t>
            </a:r>
          </a:p>
          <a:p>
            <a:pPr>
              <a:buClr>
                <a:srgbClr val="FFFF00"/>
              </a:buClr>
              <a:buSzPct val="25000"/>
            </a:pPr>
            <a:r>
              <a:rPr lang="en-US" sz="2000" dirty="0">
                <a:solidFill>
                  <a:srgbClr val="FFFF00"/>
                </a:solidFill>
                <a:latin typeface="Gill Sans SemiBold"/>
                <a:ea typeface="Gill Sans SemiBold"/>
                <a:cs typeface="Gill Sans SemiBold"/>
                <a:sym typeface="Cabin"/>
              </a:rPr>
              <a:t>insert into Track (title, rating, </a:t>
            </a:r>
            <a:r>
              <a:rPr lang="en-US" sz="2000" dirty="0" err="1">
                <a:solidFill>
                  <a:srgbClr val="FFFF00"/>
                </a:solidFill>
                <a:latin typeface="Gill Sans SemiBold"/>
                <a:ea typeface="Gill Sans SemiBold"/>
                <a:cs typeface="Gill Sans SemiBold"/>
                <a:sym typeface="Cabin"/>
              </a:rPr>
              <a:t>len</a:t>
            </a:r>
            <a:r>
              <a:rPr lang="en-US" sz="2000" dirty="0">
                <a:solidFill>
                  <a:srgbClr val="FFFF00"/>
                </a:solidFill>
                <a:latin typeface="Gill Sans SemiBold"/>
                <a:ea typeface="Gill Sans SemiBold"/>
                <a:cs typeface="Gill Sans SemiBold"/>
                <a:sym typeface="Cabin"/>
              </a:rPr>
              <a:t>, count, </a:t>
            </a:r>
            <a:r>
              <a:rPr lang="en-US" sz="2000" dirty="0" err="1">
                <a:solidFill>
                  <a:srgbClr val="FFFF00"/>
                </a:solidFill>
                <a:latin typeface="Gill Sans SemiBold"/>
                <a:ea typeface="Gill Sans SemiBold"/>
                <a:cs typeface="Gill Sans SemiBold"/>
                <a:sym typeface="Cabin"/>
              </a:rPr>
              <a:t>album_id</a:t>
            </a:r>
            <a:r>
              <a:rPr lang="en-US" sz="2000" dirty="0">
                <a:solidFill>
                  <a:srgbClr val="FFFF00"/>
                </a:solidFill>
                <a:latin typeface="Gill Sans SemiBold"/>
                <a:ea typeface="Gill Sans SemiBold"/>
                <a:cs typeface="Gill Sans SemiBold"/>
                <a:sym typeface="Cabin"/>
              </a:rPr>
              <a:t>, </a:t>
            </a:r>
            <a:r>
              <a:rPr lang="en-US" sz="2000" dirty="0" err="1">
                <a:solidFill>
                  <a:srgbClr val="FFFF00"/>
                </a:solidFill>
                <a:latin typeface="Gill Sans SemiBold"/>
                <a:ea typeface="Gill Sans SemiBold"/>
                <a:cs typeface="Gill Sans SemiBold"/>
                <a:sym typeface="Cabin"/>
              </a:rPr>
              <a:t>genre_id</a:t>
            </a:r>
            <a:r>
              <a:rPr lang="en-US" sz="2000" dirty="0">
                <a:solidFill>
                  <a:srgbClr val="FFFF00"/>
                </a:solidFill>
                <a:latin typeface="Gill Sans SemiBold"/>
                <a:ea typeface="Gill Sans SemiBold"/>
                <a:cs typeface="Gill Sans SemiBold"/>
                <a:sym typeface="Cabin"/>
              </a:rPr>
              <a:t>) </a:t>
            </a:r>
          </a:p>
          <a:p>
            <a:pPr>
              <a:buClr>
                <a:srgbClr val="FFFF00"/>
              </a:buClr>
              <a:buSzPct val="25000"/>
            </a:pPr>
            <a:r>
              <a:rPr lang="en-US" sz="2000" dirty="0">
                <a:solidFill>
                  <a:srgbClr val="FFFF00"/>
                </a:solidFill>
                <a:latin typeface="Gill Sans SemiBold"/>
                <a:ea typeface="Gill Sans SemiBold"/>
                <a:cs typeface="Gill Sans SemiBold"/>
                <a:sym typeface="Cabin"/>
              </a:rPr>
              <a:t>     values ('About to Rock', 5, 313, 0, 1, 2)</a:t>
            </a:r>
          </a:p>
          <a:p>
            <a:pPr>
              <a:buClr>
                <a:srgbClr val="FFFF00"/>
              </a:buClr>
              <a:buSzPct val="25000"/>
            </a:pPr>
            <a:r>
              <a:rPr lang="en-US" sz="2000" dirty="0">
                <a:solidFill>
                  <a:srgbClr val="FFFF00"/>
                </a:solidFill>
                <a:latin typeface="Gill Sans SemiBold"/>
                <a:ea typeface="Gill Sans SemiBold"/>
                <a:cs typeface="Gill Sans SemiBold"/>
                <a:sym typeface="Cabin"/>
              </a:rPr>
              <a:t>insert into Track (title, rating, </a:t>
            </a:r>
            <a:r>
              <a:rPr lang="en-US" sz="2000" dirty="0" err="1">
                <a:solidFill>
                  <a:srgbClr val="FFFF00"/>
                </a:solidFill>
                <a:latin typeface="Gill Sans SemiBold"/>
                <a:ea typeface="Gill Sans SemiBold"/>
                <a:cs typeface="Gill Sans SemiBold"/>
                <a:sym typeface="Cabin"/>
              </a:rPr>
              <a:t>len</a:t>
            </a:r>
            <a:r>
              <a:rPr lang="en-US" sz="2000" dirty="0">
                <a:solidFill>
                  <a:srgbClr val="FFFF00"/>
                </a:solidFill>
                <a:latin typeface="Gill Sans SemiBold"/>
                <a:ea typeface="Gill Sans SemiBold"/>
                <a:cs typeface="Gill Sans SemiBold"/>
                <a:sym typeface="Cabin"/>
              </a:rPr>
              <a:t>, count, </a:t>
            </a:r>
            <a:r>
              <a:rPr lang="en-US" sz="2000" dirty="0" err="1">
                <a:solidFill>
                  <a:srgbClr val="FFFF00"/>
                </a:solidFill>
                <a:latin typeface="Gill Sans SemiBold"/>
                <a:ea typeface="Gill Sans SemiBold"/>
                <a:cs typeface="Gill Sans SemiBold"/>
                <a:sym typeface="Cabin"/>
              </a:rPr>
              <a:t>album_id</a:t>
            </a:r>
            <a:r>
              <a:rPr lang="en-US" sz="2000" dirty="0">
                <a:solidFill>
                  <a:srgbClr val="FFFF00"/>
                </a:solidFill>
                <a:latin typeface="Gill Sans SemiBold"/>
                <a:ea typeface="Gill Sans SemiBold"/>
                <a:cs typeface="Gill Sans SemiBold"/>
                <a:sym typeface="Cabin"/>
              </a:rPr>
              <a:t>, </a:t>
            </a:r>
            <a:r>
              <a:rPr lang="en-US" sz="2000" dirty="0" err="1">
                <a:solidFill>
                  <a:srgbClr val="FFFF00"/>
                </a:solidFill>
                <a:latin typeface="Gill Sans SemiBold"/>
                <a:ea typeface="Gill Sans SemiBold"/>
                <a:cs typeface="Gill Sans SemiBold"/>
                <a:sym typeface="Cabin"/>
              </a:rPr>
              <a:t>genre_id</a:t>
            </a:r>
            <a:r>
              <a:rPr lang="en-US" sz="2000" dirty="0">
                <a:solidFill>
                  <a:srgbClr val="FFFF00"/>
                </a:solidFill>
                <a:latin typeface="Gill Sans SemiBold"/>
                <a:ea typeface="Gill Sans SemiBold"/>
                <a:cs typeface="Gill Sans SemiBold"/>
                <a:sym typeface="Cabin"/>
              </a:rPr>
              <a:t>) </a:t>
            </a:r>
          </a:p>
          <a:p>
            <a:pPr>
              <a:buClr>
                <a:srgbClr val="FFFF00"/>
              </a:buClr>
              <a:buSzPct val="25000"/>
            </a:pPr>
            <a:r>
              <a:rPr lang="en-US" sz="2000" dirty="0">
                <a:solidFill>
                  <a:srgbClr val="FFFF00"/>
                </a:solidFill>
                <a:latin typeface="Gill Sans SemiBold"/>
                <a:ea typeface="Gill Sans SemiBold"/>
                <a:cs typeface="Gill Sans SemiBold"/>
                <a:sym typeface="Cabin"/>
              </a:rPr>
              <a:t>     values ('Who Made Who', 5, 207, 0, 1, 2)</a:t>
            </a:r>
          </a:p>
        </p:txBody>
      </p:sp>
      <p:pic>
        <p:nvPicPr>
          <p:cNvPr id="2" name="Picture 1" descr="Screen Shot 2015-08-10 at 11.31.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59" y="3080056"/>
            <a:ext cx="7181161" cy="1821656"/>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10" name="Picture 9" descr="Screen Shot 2015-08-10 at 11.3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93" y="2857499"/>
            <a:ext cx="2357438" cy="857250"/>
          </a:xfrm>
          <a:prstGeom prst="rect">
            <a:avLst/>
          </a:prstGeom>
        </p:spPr>
      </p:pic>
      <p:pic>
        <p:nvPicPr>
          <p:cNvPr id="11" name="Picture 10" descr="Screen Shot 2015-08-10 at 11.36.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939" y="4043637"/>
            <a:ext cx="1500188" cy="821531"/>
          </a:xfrm>
          <a:prstGeom prst="rect">
            <a:avLst/>
          </a:prstGeom>
        </p:spPr>
      </p:pic>
      <p:pic>
        <p:nvPicPr>
          <p:cNvPr id="12" name="Picture 11" descr="Screen Shot 2015-08-10 at 11.3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605" y="3286125"/>
            <a:ext cx="1514475" cy="850106"/>
          </a:xfrm>
          <a:prstGeom prst="rect">
            <a:avLst/>
          </a:prstGeom>
        </p:spPr>
      </p:pic>
      <p:pic>
        <p:nvPicPr>
          <p:cNvPr id="2" name="Picture 1" descr="Screen Shot 2015-08-10 at 11.31.34 AM.png"/>
          <p:cNvPicPr>
            <a:picLocks noChangeAspect="1"/>
          </p:cNvPicPr>
          <p:nvPr/>
        </p:nvPicPr>
        <p:blipFill rotWithShape="1">
          <a:blip r:embed="rId6">
            <a:extLst>
              <a:ext uri="{28A0092B-C50C-407E-A947-70E740481C1C}">
                <a14:useLocalDpi xmlns:a14="http://schemas.microsoft.com/office/drawing/2010/main" val="0"/>
              </a:ext>
            </a:extLst>
          </a:blip>
          <a:srcRect l="3907"/>
          <a:stretch/>
        </p:blipFill>
        <p:spPr>
          <a:xfrm>
            <a:off x="2275010" y="1102333"/>
            <a:ext cx="5141653" cy="1357313"/>
          </a:xfrm>
          <a:prstGeom prst="rect">
            <a:avLst/>
          </a:prstGeom>
        </p:spPr>
      </p:pic>
      <p:sp>
        <p:nvSpPr>
          <p:cNvPr id="708" name="Shape 708"/>
          <p:cNvSpPr txBox="1">
            <a:spLocks noGrp="1"/>
          </p:cNvSpPr>
          <p:nvPr>
            <p:ph type="title"/>
          </p:nvPr>
        </p:nvSpPr>
        <p:spPr>
          <a:xfrm>
            <a:off x="650081" y="135732"/>
            <a:ext cx="7836694" cy="1007268"/>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We have relationships!</a:t>
            </a:r>
          </a:p>
        </p:txBody>
      </p:sp>
      <p:cxnSp>
        <p:nvCxnSpPr>
          <p:cNvPr id="709" name="Shape 709"/>
          <p:cNvCxnSpPr/>
          <p:nvPr/>
        </p:nvCxnSpPr>
        <p:spPr>
          <a:xfrm flipV="1">
            <a:off x="3055327" y="2361902"/>
            <a:ext cx="703385" cy="924222"/>
          </a:xfrm>
          <a:prstGeom prst="straightConnector1">
            <a:avLst/>
          </a:prstGeom>
          <a:noFill/>
          <a:ln w="101600" cap="rnd" cmpd="sng">
            <a:solidFill>
              <a:srgbClr val="FF00FF"/>
            </a:solidFill>
            <a:prstDash val="solid"/>
            <a:miter/>
            <a:headEnd type="stealth" w="med" len="med"/>
            <a:tailEnd type="none" w="med" len="med"/>
          </a:ln>
        </p:spPr>
      </p:cxnSp>
      <p:cxnSp>
        <p:nvCxnSpPr>
          <p:cNvPr id="710" name="Shape 710"/>
          <p:cNvCxnSpPr/>
          <p:nvPr/>
        </p:nvCxnSpPr>
        <p:spPr>
          <a:xfrm flipV="1">
            <a:off x="3330087" y="3569333"/>
            <a:ext cx="120894" cy="885070"/>
          </a:xfrm>
          <a:prstGeom prst="straightConnector1">
            <a:avLst/>
          </a:prstGeom>
          <a:noFill/>
          <a:ln w="101600" cap="rnd" cmpd="sng">
            <a:solidFill>
              <a:srgbClr val="FF00FF"/>
            </a:solidFill>
            <a:prstDash val="solid"/>
            <a:miter/>
            <a:headEnd type="stealth" w="med" len="med"/>
            <a:tailEnd type="none" w="med" len="med"/>
          </a:ln>
        </p:spPr>
      </p:cxnSp>
      <p:cxnSp>
        <p:nvCxnSpPr>
          <p:cNvPr id="711" name="Shape 711"/>
          <p:cNvCxnSpPr/>
          <p:nvPr/>
        </p:nvCxnSpPr>
        <p:spPr>
          <a:xfrm flipH="1" flipV="1">
            <a:off x="4741328" y="2361902"/>
            <a:ext cx="1424277" cy="1681735"/>
          </a:xfrm>
          <a:prstGeom prst="straightConnector1">
            <a:avLst/>
          </a:prstGeom>
          <a:noFill/>
          <a:ln w="101600" cap="rnd" cmpd="sng">
            <a:solidFill>
              <a:srgbClr val="FF00FF"/>
            </a:solidFill>
            <a:prstDash val="solid"/>
            <a:miter/>
            <a:headEnd type="stealth" w="med" len="med"/>
            <a:tailEnd type="none" w="med" len="med"/>
          </a:ln>
        </p:spPr>
      </p:cxnSp>
      <p:sp>
        <p:nvSpPr>
          <p:cNvPr id="712" name="Shape 712"/>
          <p:cNvSpPr txBox="1"/>
          <p:nvPr/>
        </p:nvSpPr>
        <p:spPr>
          <a:xfrm flipH="1">
            <a:off x="2275010" y="4279381"/>
            <a:ext cx="641770"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Artist</a:t>
            </a:r>
          </a:p>
        </p:txBody>
      </p:sp>
      <p:sp>
        <p:nvSpPr>
          <p:cNvPr id="713" name="Shape 713"/>
          <p:cNvSpPr txBox="1"/>
          <p:nvPr/>
        </p:nvSpPr>
        <p:spPr>
          <a:xfrm>
            <a:off x="7760792" y="3786188"/>
            <a:ext cx="725983"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Genre</a:t>
            </a:r>
          </a:p>
        </p:txBody>
      </p:sp>
      <p:sp>
        <p:nvSpPr>
          <p:cNvPr id="714" name="Shape 714"/>
          <p:cNvSpPr txBox="1"/>
          <p:nvPr/>
        </p:nvSpPr>
        <p:spPr>
          <a:xfrm>
            <a:off x="1527595" y="2857500"/>
            <a:ext cx="747415"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Album</a:t>
            </a:r>
          </a:p>
        </p:txBody>
      </p:sp>
      <p:sp>
        <p:nvSpPr>
          <p:cNvPr id="715" name="Shape 715"/>
          <p:cNvSpPr txBox="1"/>
          <p:nvPr/>
        </p:nvSpPr>
        <p:spPr>
          <a:xfrm>
            <a:off x="7464131" y="1143000"/>
            <a:ext cx="976836"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Track</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457200" y="1711875"/>
            <a:ext cx="8432800" cy="701843"/>
          </a:xfrm>
          <a:prstGeom prst="rect">
            <a:avLst/>
          </a:prstGeom>
          <a:noFill/>
          <a:ln>
            <a:noFill/>
          </a:ln>
        </p:spPr>
        <p:txBody>
          <a:bodyPr lIns="21431" tIns="21431" rIns="21431" bIns="21431" anchor="b"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Using Join Across Tables</a:t>
            </a:r>
          </a:p>
        </p:txBody>
      </p:sp>
      <p:sp>
        <p:nvSpPr>
          <p:cNvPr id="722" name="Shape 722"/>
          <p:cNvSpPr txBox="1"/>
          <p:nvPr/>
        </p:nvSpPr>
        <p:spPr>
          <a:xfrm>
            <a:off x="2386744" y="4347000"/>
            <a:ext cx="4646531" cy="349987"/>
          </a:xfrm>
          <a:prstGeom prst="rect">
            <a:avLst/>
          </a:prstGeom>
          <a:noFill/>
          <a:ln>
            <a:noFill/>
          </a:ln>
        </p:spPr>
        <p:txBody>
          <a:bodyPr lIns="0" tIns="0" rIns="0" bIns="0" anchor="ctr" anchorCtr="0">
            <a:noAutofit/>
          </a:bodyPr>
          <a:lstStyle/>
          <a:p>
            <a:pPr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http://en.wikipedia.org/wiki/Join_(SQL)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FF00"/>
              </a:buClr>
              <a:buSzPct val="25000"/>
            </a:pPr>
            <a:r>
              <a:rPr lang="en-US" sz="4300" dirty="0">
                <a:solidFill>
                  <a:srgbClr val="F6CD2E"/>
                </a:solidFill>
                <a:ea typeface="Gill Sans SemiBold"/>
                <a:cs typeface="Gill Sans SemiBold"/>
                <a:sym typeface="Cabin"/>
              </a:rPr>
              <a:t>SQL</a:t>
            </a:r>
          </a:p>
        </p:txBody>
      </p:sp>
      <p:sp>
        <p:nvSpPr>
          <p:cNvPr id="241" name="Shape 241"/>
          <p:cNvSpPr txBox="1">
            <a:spLocks noGrp="1"/>
          </p:cNvSpPr>
          <p:nvPr>
            <p:ph idx="1"/>
          </p:nvPr>
        </p:nvSpPr>
        <p:spPr>
          <a:xfrm>
            <a:off x="457200" y="1392583"/>
            <a:ext cx="8331200" cy="3470770"/>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rgbClr val="FFFF00"/>
                </a:solidFill>
                <a:ea typeface="Gill Sans SemiBold"/>
                <a:cs typeface="Gill Sans SemiBold"/>
                <a:sym typeface="Cabin"/>
              </a:rPr>
              <a:t>Structured Query Language</a:t>
            </a:r>
            <a:r>
              <a:rPr lang="en-US" sz="2200" b="0" dirty="0">
                <a:solidFill>
                  <a:schemeClr val="lt1"/>
                </a:solidFill>
                <a:ea typeface="Gill Sans SemiBold"/>
                <a:cs typeface="Gill Sans SemiBold"/>
                <a:sym typeface="Cabin"/>
              </a:rPr>
              <a:t> is the language we use to issue commands to the database</a:t>
            </a:r>
          </a:p>
          <a:p>
            <a:pPr marL="514350" lvl="1"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Create a table</a:t>
            </a:r>
          </a:p>
          <a:p>
            <a:pPr marL="514350" lvl="1"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Retrieve some data</a:t>
            </a:r>
          </a:p>
          <a:p>
            <a:pPr marL="514350" lvl="1"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Insert data</a:t>
            </a:r>
          </a:p>
          <a:p>
            <a:pPr marL="514350" lvl="1"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Delete data </a:t>
            </a:r>
          </a:p>
        </p:txBody>
      </p:sp>
      <p:sp>
        <p:nvSpPr>
          <p:cNvPr id="242" name="Shape 242"/>
          <p:cNvSpPr txBox="1"/>
          <p:nvPr/>
        </p:nvSpPr>
        <p:spPr>
          <a:xfrm>
            <a:off x="2806046" y="4643438"/>
            <a:ext cx="4206768" cy="349987"/>
          </a:xfrm>
          <a:prstGeom prst="rect">
            <a:avLst/>
          </a:prstGeom>
          <a:noFill/>
          <a:ln>
            <a:noFill/>
          </a:ln>
        </p:spPr>
        <p:txBody>
          <a:bodyPr lIns="0" tIns="0" rIns="0" bIns="0" anchor="ctr" anchorCtr="0">
            <a:noAutofit/>
          </a:bodyPr>
          <a:lstStyle/>
          <a:p>
            <a:pPr algn="ctr">
              <a:buClr>
                <a:schemeClr val="lt1"/>
              </a:buClr>
              <a:buSzPct val="25000"/>
            </a:pPr>
            <a:r>
              <a:rPr lang="en-US" sz="2000" u="sng" dirty="0">
                <a:solidFill>
                  <a:srgbClr val="FFFF00"/>
                </a:solidFill>
                <a:latin typeface="Gill Sans SemiBold"/>
                <a:ea typeface="Gill Sans SemiBold"/>
                <a:cs typeface="Gill Sans SemiBold"/>
                <a:sym typeface="Cabin"/>
                <a:hlinkClick r:id="rId3"/>
              </a:rPr>
              <a:t>http://en.wikipedia.org/wiki/SQL</a:t>
            </a:r>
          </a:p>
        </p:txBody>
      </p:sp>
    </p:spTree>
    <p:extLst>
      <p:ext uri="{BB962C8B-B14F-4D97-AF65-F5344CB8AC3E}">
        <p14:creationId xmlns:p14="http://schemas.microsoft.com/office/powerpoint/2010/main" val="158150625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Relational Power</a:t>
            </a:r>
          </a:p>
        </p:txBody>
      </p:sp>
      <p:sp>
        <p:nvSpPr>
          <p:cNvPr id="728" name="Shape 728"/>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By removing the replicated data and replacing it with references to a single copy of each bit of data we build a </a:t>
            </a:r>
            <a:r>
              <a:rPr lang="en-US" sz="2400" b="0" dirty="0">
                <a:solidFill>
                  <a:schemeClr val="lt1"/>
                </a:solidFill>
                <a:ea typeface="Gill Sans SemiBold"/>
                <a:cs typeface="Gill Sans SemiBold"/>
                <a:sym typeface="Arial"/>
              </a:rPr>
              <a:t>“</a:t>
            </a:r>
            <a:r>
              <a:rPr lang="en-US" sz="2400" b="0" dirty="0">
                <a:solidFill>
                  <a:srgbClr val="FF00FF"/>
                </a:solidFill>
                <a:ea typeface="Gill Sans SemiBold"/>
                <a:cs typeface="Gill Sans SemiBold"/>
                <a:sym typeface="Cabin"/>
              </a:rPr>
              <a:t>web</a:t>
            </a:r>
            <a:r>
              <a:rPr lang="en-US" sz="2400" b="0" dirty="0">
                <a:solidFill>
                  <a:schemeClr val="lt1"/>
                </a:solidFill>
                <a:ea typeface="Gill Sans SemiBold"/>
                <a:cs typeface="Gill Sans SemiBold"/>
                <a:sym typeface="Arial"/>
              </a:rPr>
              <a:t>”</a:t>
            </a:r>
            <a:r>
              <a:rPr lang="en-US" sz="2400" b="0" dirty="0">
                <a:solidFill>
                  <a:schemeClr val="lt1"/>
                </a:solidFill>
                <a:ea typeface="Gill Sans SemiBold"/>
                <a:cs typeface="Gill Sans SemiBold"/>
                <a:sym typeface="Cabin"/>
              </a:rPr>
              <a:t> of information that the relational database can read through very quickly - even for very large amounts of data</a:t>
            </a:r>
          </a:p>
          <a:p>
            <a:pPr marL="257175" indent="-257175">
              <a:spcBef>
                <a:spcPts val="1969"/>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Often when you want some data it comes from a number of tables linked by these </a:t>
            </a:r>
            <a:r>
              <a:rPr lang="en-US" sz="2400" b="0" dirty="0">
                <a:solidFill>
                  <a:srgbClr val="FF00FF"/>
                </a:solidFill>
                <a:ea typeface="Gill Sans SemiBold"/>
                <a:cs typeface="Gill Sans SemiBold"/>
                <a:sym typeface="Cabin"/>
              </a:rPr>
              <a:t>foreign keys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The JOIN Operation</a:t>
            </a:r>
          </a:p>
        </p:txBody>
      </p:sp>
      <p:sp>
        <p:nvSpPr>
          <p:cNvPr id="734" name="Shape 734"/>
          <p:cNvSpPr txBox="1">
            <a:spLocks noGrp="1"/>
          </p:cNvSpPr>
          <p:nvPr>
            <p:ph idx="1"/>
          </p:nvPr>
        </p:nvSpPr>
        <p:spPr>
          <a:xfrm>
            <a:off x="650081" y="1464469"/>
            <a:ext cx="7836750" cy="2741681"/>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The JOIN operation </a:t>
            </a:r>
            <a:r>
              <a:rPr lang="en-US" sz="2000" b="0" dirty="0">
                <a:solidFill>
                  <a:srgbClr val="FF00FF"/>
                </a:solidFill>
                <a:ea typeface="Gill Sans SemiBold"/>
                <a:cs typeface="Gill Sans SemiBold"/>
                <a:sym typeface="Cabin"/>
              </a:rPr>
              <a:t>links across several tables </a:t>
            </a:r>
            <a:r>
              <a:rPr lang="en-US" sz="2000" b="0" dirty="0">
                <a:solidFill>
                  <a:schemeClr val="lt1"/>
                </a:solidFill>
                <a:ea typeface="Gill Sans SemiBold"/>
                <a:cs typeface="Gill Sans SemiBold"/>
                <a:sym typeface="Cabin"/>
              </a:rPr>
              <a:t>as part of a select operation</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You must tell the JOIN </a:t>
            </a:r>
            <a:r>
              <a:rPr lang="en-US" sz="2000" b="0" dirty="0">
                <a:solidFill>
                  <a:srgbClr val="00FF00"/>
                </a:solidFill>
                <a:ea typeface="Gill Sans SemiBold"/>
                <a:cs typeface="Gill Sans SemiBold"/>
                <a:sym typeface="Cabin"/>
              </a:rPr>
              <a:t>how to use the keys</a:t>
            </a:r>
            <a:r>
              <a:rPr lang="en-US" sz="2000" b="0" dirty="0">
                <a:solidFill>
                  <a:schemeClr val="lt1"/>
                </a:solidFill>
                <a:ea typeface="Gill Sans SemiBold"/>
                <a:cs typeface="Gill Sans SemiBold"/>
                <a:sym typeface="Cabin"/>
              </a:rPr>
              <a:t> that make the connection between the tables using an </a:t>
            </a:r>
            <a:r>
              <a:rPr lang="en-US" sz="2000" b="0" dirty="0">
                <a:solidFill>
                  <a:srgbClr val="00FF00"/>
                </a:solidFill>
                <a:ea typeface="Gill Sans SemiBold"/>
                <a:cs typeface="Gill Sans SemiBold"/>
                <a:sym typeface="Cabin"/>
              </a:rPr>
              <a:t>ON clause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2" name="Shape 742"/>
          <p:cNvSpPr txBox="1"/>
          <p:nvPr/>
        </p:nvSpPr>
        <p:spPr>
          <a:xfrm>
            <a:off x="115031" y="3211299"/>
            <a:ext cx="8902212" cy="349987"/>
          </a:xfrm>
          <a:prstGeom prst="rect">
            <a:avLst/>
          </a:prstGeom>
          <a:noFill/>
          <a:ln>
            <a:noFill/>
          </a:ln>
        </p:spPr>
        <p:txBody>
          <a:bodyPr lIns="0" tIns="0" rIns="0" bIns="0" anchor="ctr" anchorCtr="0">
            <a:noAutofit/>
          </a:bodyPr>
          <a:lstStyle/>
          <a:p>
            <a:pPr algn="ctr">
              <a:buClr>
                <a:srgbClr val="FF7F00"/>
              </a:buClr>
              <a:buSzPct val="25000"/>
            </a:pPr>
            <a:r>
              <a:rPr lang="en-US" sz="1800" dirty="0">
                <a:solidFill>
                  <a:srgbClr val="FF7F00"/>
                </a:solidFill>
                <a:latin typeface="Gill Sans SemiBold"/>
                <a:ea typeface="Gill Sans SemiBold"/>
                <a:cs typeface="Gill Sans SemiBold"/>
                <a:sym typeface="Cabin"/>
              </a:rPr>
              <a:t>select</a:t>
            </a:r>
            <a:r>
              <a:rPr lang="en-US" sz="1800" dirty="0">
                <a:solidFill>
                  <a:schemeClr val="lt1"/>
                </a:solidFill>
                <a:latin typeface="Gill Sans SemiBold"/>
                <a:ea typeface="Gill Sans SemiBold"/>
                <a:cs typeface="Gill Sans SemiBold"/>
                <a:sym typeface="Cabin"/>
              </a:rPr>
              <a:t> </a:t>
            </a:r>
            <a:r>
              <a:rPr lang="en-US" sz="1800" dirty="0" err="1">
                <a:solidFill>
                  <a:srgbClr val="00FF00"/>
                </a:solidFill>
                <a:latin typeface="Gill Sans SemiBold"/>
                <a:ea typeface="Gill Sans SemiBold"/>
                <a:cs typeface="Gill Sans SemiBold"/>
                <a:sym typeface="Cabin"/>
              </a:rPr>
              <a:t>Album.title</a:t>
            </a:r>
            <a:r>
              <a:rPr lang="en-US" sz="1800" dirty="0">
                <a:solidFill>
                  <a:srgbClr val="00FF00"/>
                </a:solidFill>
                <a:latin typeface="Gill Sans SemiBold"/>
                <a:ea typeface="Gill Sans SemiBold"/>
                <a:cs typeface="Gill Sans SemiBold"/>
                <a:sym typeface="Cabin"/>
              </a:rPr>
              <a:t>, </a:t>
            </a:r>
            <a:r>
              <a:rPr lang="en-US" sz="1800" dirty="0" err="1">
                <a:solidFill>
                  <a:srgbClr val="00FF00"/>
                </a:solidFill>
                <a:latin typeface="Gill Sans SemiBold"/>
                <a:ea typeface="Gill Sans SemiBold"/>
                <a:cs typeface="Gill Sans SemiBold"/>
                <a:sym typeface="Cabin"/>
              </a:rPr>
              <a:t>Artist.name</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from</a:t>
            </a:r>
            <a:r>
              <a:rPr lang="en-US" sz="1800" dirty="0">
                <a:solidFill>
                  <a:schemeClr val="lt1"/>
                </a:solidFill>
                <a:latin typeface="Gill Sans SemiBold"/>
                <a:ea typeface="Gill Sans SemiBold"/>
                <a:cs typeface="Gill Sans SemiBold"/>
                <a:sym typeface="Cabin"/>
              </a:rPr>
              <a:t> </a:t>
            </a:r>
            <a:r>
              <a:rPr lang="en-US" sz="1800" dirty="0">
                <a:solidFill>
                  <a:srgbClr val="FFFF00"/>
                </a:solidFill>
                <a:latin typeface="Gill Sans SemiBold"/>
                <a:ea typeface="Gill Sans SemiBold"/>
                <a:cs typeface="Gill Sans SemiBold"/>
                <a:sym typeface="Cabin"/>
              </a:rPr>
              <a:t>Album</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join</a:t>
            </a:r>
            <a:r>
              <a:rPr lang="en-US" sz="1800" dirty="0">
                <a:solidFill>
                  <a:schemeClr val="lt1"/>
                </a:solidFill>
                <a:latin typeface="Gill Sans SemiBold"/>
                <a:ea typeface="Gill Sans SemiBold"/>
                <a:cs typeface="Gill Sans SemiBold"/>
                <a:sym typeface="Cabin"/>
              </a:rPr>
              <a:t> </a:t>
            </a:r>
            <a:r>
              <a:rPr lang="en-US" sz="1800" dirty="0">
                <a:solidFill>
                  <a:srgbClr val="FFFF00"/>
                </a:solidFill>
                <a:latin typeface="Gill Sans SemiBold"/>
                <a:ea typeface="Gill Sans SemiBold"/>
                <a:cs typeface="Gill Sans SemiBold"/>
                <a:sym typeface="Cabin"/>
              </a:rPr>
              <a:t>Artist</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on</a:t>
            </a:r>
            <a:r>
              <a:rPr lang="en-US" sz="1800" dirty="0">
                <a:solidFill>
                  <a:schemeClr val="lt1"/>
                </a:solidFill>
                <a:latin typeface="Gill Sans SemiBold"/>
                <a:ea typeface="Gill Sans SemiBold"/>
                <a:cs typeface="Gill Sans SemiBold"/>
                <a:sym typeface="Cabin"/>
              </a:rPr>
              <a:t> </a:t>
            </a:r>
            <a:r>
              <a:rPr lang="en-US" sz="1800" dirty="0" err="1">
                <a:solidFill>
                  <a:srgbClr val="FF00FF"/>
                </a:solidFill>
                <a:latin typeface="Gill Sans SemiBold"/>
                <a:ea typeface="Gill Sans SemiBold"/>
                <a:cs typeface="Gill Sans SemiBold"/>
                <a:sym typeface="Cabin"/>
              </a:rPr>
              <a:t>Album.artist_id</a:t>
            </a:r>
            <a:r>
              <a:rPr lang="en-US" sz="1800" dirty="0">
                <a:solidFill>
                  <a:srgbClr val="FF00FF"/>
                </a:solidFill>
                <a:latin typeface="Gill Sans SemiBold"/>
                <a:ea typeface="Gill Sans SemiBold"/>
                <a:cs typeface="Gill Sans SemiBold"/>
                <a:sym typeface="Cabin"/>
              </a:rPr>
              <a:t> = </a:t>
            </a:r>
            <a:r>
              <a:rPr lang="en-US" sz="1800" dirty="0" err="1">
                <a:solidFill>
                  <a:srgbClr val="FF00FF"/>
                </a:solidFill>
                <a:latin typeface="Gill Sans SemiBold"/>
                <a:ea typeface="Gill Sans SemiBold"/>
                <a:cs typeface="Gill Sans SemiBold"/>
                <a:sym typeface="Cabin"/>
              </a:rPr>
              <a:t>Artist.id</a:t>
            </a:r>
            <a:endParaRPr lang="en-US" sz="1800" dirty="0">
              <a:solidFill>
                <a:srgbClr val="FF00FF"/>
              </a:solidFill>
              <a:latin typeface="Gill Sans SemiBold"/>
              <a:ea typeface="Gill Sans SemiBold"/>
              <a:cs typeface="Gill Sans SemiBold"/>
              <a:sym typeface="Cabin"/>
            </a:endParaRPr>
          </a:p>
        </p:txBody>
      </p:sp>
      <p:sp>
        <p:nvSpPr>
          <p:cNvPr id="743" name="Shape 743"/>
          <p:cNvSpPr txBox="1"/>
          <p:nvPr/>
        </p:nvSpPr>
        <p:spPr>
          <a:xfrm>
            <a:off x="1488578" y="4092171"/>
            <a:ext cx="1714500" cy="642938"/>
          </a:xfrm>
          <a:prstGeom prst="rect">
            <a:avLst/>
          </a:prstGeom>
          <a:noFill/>
          <a:ln>
            <a:noFill/>
          </a:ln>
        </p:spPr>
        <p:txBody>
          <a:bodyPr lIns="0" tIns="0" rIns="0" bIns="0" anchor="ctr" anchorCtr="0">
            <a:noAutofit/>
          </a:bodyPr>
          <a:lstStyle/>
          <a:p>
            <a:pPr algn="ctr">
              <a:buClr>
                <a:srgbClr val="00FF00"/>
              </a:buClr>
              <a:buSzPct val="25000"/>
            </a:pPr>
            <a:r>
              <a:rPr lang="en-US" sz="2000" dirty="0">
                <a:solidFill>
                  <a:srgbClr val="00FF00"/>
                </a:solidFill>
                <a:latin typeface="Gill Sans SemiBold"/>
                <a:ea typeface="Gill Sans SemiBold"/>
                <a:cs typeface="Gill Sans SemiBold"/>
                <a:sym typeface="Cabin"/>
              </a:rPr>
              <a:t>What we want to see</a:t>
            </a:r>
          </a:p>
        </p:txBody>
      </p:sp>
      <p:sp>
        <p:nvSpPr>
          <p:cNvPr id="744" name="Shape 744"/>
          <p:cNvSpPr txBox="1"/>
          <p:nvPr/>
        </p:nvSpPr>
        <p:spPr>
          <a:xfrm>
            <a:off x="4063085" y="4134859"/>
            <a:ext cx="1893037" cy="642938"/>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The tables that hold the data</a:t>
            </a:r>
          </a:p>
        </p:txBody>
      </p:sp>
      <p:sp>
        <p:nvSpPr>
          <p:cNvPr id="745" name="Shape 745"/>
          <p:cNvSpPr txBox="1"/>
          <p:nvPr/>
        </p:nvSpPr>
        <p:spPr>
          <a:xfrm>
            <a:off x="6744697" y="4129419"/>
            <a:ext cx="1714500" cy="642938"/>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How the tables are linked</a:t>
            </a:r>
          </a:p>
        </p:txBody>
      </p:sp>
      <p:cxnSp>
        <p:nvCxnSpPr>
          <p:cNvPr id="746" name="Shape 746"/>
          <p:cNvCxnSpPr/>
          <p:nvPr/>
        </p:nvCxnSpPr>
        <p:spPr>
          <a:xfrm>
            <a:off x="4464028" y="3620509"/>
            <a:ext cx="148163" cy="469631"/>
          </a:xfrm>
          <a:prstGeom prst="straightConnector1">
            <a:avLst/>
          </a:prstGeom>
          <a:noFill/>
          <a:ln w="101600" cap="rnd" cmpd="sng">
            <a:solidFill>
              <a:srgbClr val="FFFF00"/>
            </a:solidFill>
            <a:prstDash val="solid"/>
            <a:miter/>
            <a:headEnd type="stealth" w="med" len="med"/>
            <a:tailEnd type="none" w="med" len="med"/>
          </a:ln>
        </p:spPr>
      </p:cxnSp>
      <p:cxnSp>
        <p:nvCxnSpPr>
          <p:cNvPr id="747" name="Shape 747"/>
          <p:cNvCxnSpPr/>
          <p:nvPr/>
        </p:nvCxnSpPr>
        <p:spPr>
          <a:xfrm flipH="1">
            <a:off x="5348144" y="3620509"/>
            <a:ext cx="154406" cy="469631"/>
          </a:xfrm>
          <a:prstGeom prst="straightConnector1">
            <a:avLst/>
          </a:prstGeom>
          <a:noFill/>
          <a:ln w="101600" cap="rnd" cmpd="sng">
            <a:solidFill>
              <a:srgbClr val="FFFF00"/>
            </a:solidFill>
            <a:prstDash val="solid"/>
            <a:miter/>
            <a:headEnd type="stealth" w="med" len="med"/>
            <a:tailEnd type="none" w="med" len="med"/>
          </a:ln>
        </p:spPr>
      </p:cxnSp>
      <p:pic>
        <p:nvPicPr>
          <p:cNvPr id="12" name="Picture 11" descr="Screen Shot 2015-08-10 at 11.3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247" y="726053"/>
            <a:ext cx="3354060" cy="1219658"/>
          </a:xfrm>
          <a:prstGeom prst="rect">
            <a:avLst/>
          </a:prstGeom>
        </p:spPr>
      </p:pic>
      <p:pic>
        <p:nvPicPr>
          <p:cNvPr id="13" name="Picture 12" descr="Screen Shot 2015-08-10 at 11.36.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562" y="1945711"/>
            <a:ext cx="2311073" cy="1265588"/>
          </a:xfrm>
          <a:prstGeom prst="rect">
            <a:avLst/>
          </a:prstGeom>
        </p:spPr>
      </p:pic>
      <p:cxnSp>
        <p:nvCxnSpPr>
          <p:cNvPr id="14" name="Shape 710"/>
          <p:cNvCxnSpPr/>
          <p:nvPr/>
        </p:nvCxnSpPr>
        <p:spPr>
          <a:xfrm flipH="1" flipV="1">
            <a:off x="4628142" y="1406064"/>
            <a:ext cx="1158420" cy="1568823"/>
          </a:xfrm>
          <a:prstGeom prst="straightConnector1">
            <a:avLst/>
          </a:prstGeom>
          <a:noFill/>
          <a:ln w="101600" cap="rnd" cmpd="sng">
            <a:solidFill>
              <a:srgbClr val="FF00FF"/>
            </a:solidFill>
            <a:prstDash val="solid"/>
            <a:miter/>
            <a:headEnd type="stealth" w="med" len="med"/>
            <a:tailEnd type="none" w="med" len="med"/>
          </a:ln>
        </p:spPr>
      </p:cxnSp>
      <p:sp>
        <p:nvSpPr>
          <p:cNvPr id="15" name="Shape 712"/>
          <p:cNvSpPr txBox="1"/>
          <p:nvPr/>
        </p:nvSpPr>
        <p:spPr>
          <a:xfrm flipH="1">
            <a:off x="7228154" y="1608039"/>
            <a:ext cx="641770"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Artist</a:t>
            </a:r>
          </a:p>
        </p:txBody>
      </p:sp>
      <p:sp>
        <p:nvSpPr>
          <p:cNvPr id="17" name="Shape 712"/>
          <p:cNvSpPr txBox="1"/>
          <p:nvPr/>
        </p:nvSpPr>
        <p:spPr>
          <a:xfrm flipH="1">
            <a:off x="6443476" y="1188063"/>
            <a:ext cx="1105563"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Album</a:t>
            </a:r>
          </a:p>
        </p:txBody>
      </p:sp>
      <p:pic>
        <p:nvPicPr>
          <p:cNvPr id="3" name="Picture 2" descr="Screen Shot 2015-08-10 at 11.41.1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406" y="1823597"/>
            <a:ext cx="2997628" cy="1303316"/>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2" name="Picture 1" descr="Screen Shot 2015-08-10 at 11.43.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839" y="2344109"/>
            <a:ext cx="5103768" cy="1299887"/>
          </a:xfrm>
          <a:prstGeom prst="rect">
            <a:avLst/>
          </a:prstGeom>
        </p:spPr>
      </p:pic>
      <p:pic>
        <p:nvPicPr>
          <p:cNvPr id="9" name="Picture 8" descr="Screen Shot 2015-08-10 at 11.35.4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235" y="742360"/>
            <a:ext cx="3502469" cy="1273625"/>
          </a:xfrm>
          <a:prstGeom prst="rect">
            <a:avLst/>
          </a:prstGeom>
        </p:spPr>
      </p:pic>
      <p:pic>
        <p:nvPicPr>
          <p:cNvPr id="10" name="Picture 9" descr="Screen Shot 2015-08-10 at 11.36.0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1906" y="750397"/>
            <a:ext cx="2311073" cy="1265588"/>
          </a:xfrm>
          <a:prstGeom prst="rect">
            <a:avLst/>
          </a:prstGeom>
        </p:spPr>
      </p:pic>
      <p:sp>
        <p:nvSpPr>
          <p:cNvPr id="754" name="Shape 754"/>
          <p:cNvSpPr txBox="1"/>
          <p:nvPr/>
        </p:nvSpPr>
        <p:spPr>
          <a:xfrm>
            <a:off x="706338" y="3813759"/>
            <a:ext cx="7722394" cy="771524"/>
          </a:xfrm>
          <a:prstGeom prst="rect">
            <a:avLst/>
          </a:prstGeom>
          <a:noFill/>
          <a:ln>
            <a:noFill/>
          </a:ln>
        </p:spPr>
        <p:txBody>
          <a:bodyPr lIns="0" tIns="0" rIns="0" bIns="0" anchor="ctr" anchorCtr="0">
            <a:noAutofit/>
          </a:bodyPr>
          <a:lstStyle/>
          <a:p>
            <a:pPr algn="ctr">
              <a:buClr>
                <a:srgbClr val="FF7F00"/>
              </a:buClr>
              <a:buSzPct val="25000"/>
            </a:pPr>
            <a:r>
              <a:rPr lang="en-US" sz="2400" dirty="0">
                <a:solidFill>
                  <a:srgbClr val="FF7F00"/>
                </a:solidFill>
                <a:latin typeface="Gill Sans SemiBold"/>
                <a:ea typeface="Gill Sans SemiBold"/>
                <a:cs typeface="Gill Sans SemiBold"/>
                <a:sym typeface="Cabin"/>
              </a:rPr>
              <a:t>select</a:t>
            </a:r>
            <a:r>
              <a:rPr lang="en-US" sz="2400" dirty="0">
                <a:solidFill>
                  <a:schemeClr val="lt1"/>
                </a:solidFill>
                <a:latin typeface="Gill Sans SemiBold"/>
                <a:ea typeface="Gill Sans SemiBold"/>
                <a:cs typeface="Gill Sans SemiBold"/>
                <a:sym typeface="Cabin"/>
              </a:rPr>
              <a:t> </a:t>
            </a:r>
            <a:r>
              <a:rPr lang="en-US" sz="2400" dirty="0" err="1">
                <a:solidFill>
                  <a:srgbClr val="00FF00"/>
                </a:solidFill>
                <a:latin typeface="Gill Sans SemiBold"/>
                <a:ea typeface="Gill Sans SemiBold"/>
                <a:cs typeface="Gill Sans SemiBold"/>
                <a:sym typeface="Cabin"/>
              </a:rPr>
              <a:t>Album.title</a:t>
            </a:r>
            <a:r>
              <a:rPr lang="en-US" sz="2400" dirty="0">
                <a:solidFill>
                  <a:srgbClr val="00FF00"/>
                </a:solidFill>
                <a:latin typeface="Gill Sans SemiBold"/>
                <a:ea typeface="Gill Sans SemiBold"/>
                <a:cs typeface="Gill Sans SemiBold"/>
                <a:sym typeface="Cabin"/>
              </a:rPr>
              <a:t>, </a:t>
            </a:r>
            <a:r>
              <a:rPr lang="en-US" sz="2400" dirty="0" err="1">
                <a:solidFill>
                  <a:srgbClr val="00FF00"/>
                </a:solidFill>
                <a:latin typeface="Gill Sans SemiBold"/>
                <a:ea typeface="Gill Sans SemiBold"/>
                <a:cs typeface="Gill Sans SemiBold"/>
                <a:sym typeface="Cabin"/>
              </a:rPr>
              <a:t>Album.artist_id</a:t>
            </a:r>
            <a:r>
              <a:rPr lang="en-US" sz="2400" dirty="0">
                <a:solidFill>
                  <a:srgbClr val="00FF00"/>
                </a:solidFill>
                <a:latin typeface="Gill Sans SemiBold"/>
                <a:ea typeface="Gill Sans SemiBold"/>
                <a:cs typeface="Gill Sans SemiBold"/>
                <a:sym typeface="Cabin"/>
              </a:rPr>
              <a:t>, </a:t>
            </a:r>
            <a:r>
              <a:rPr lang="en-US" sz="2400" dirty="0" err="1">
                <a:solidFill>
                  <a:srgbClr val="00FF00"/>
                </a:solidFill>
                <a:latin typeface="Gill Sans SemiBold"/>
                <a:ea typeface="Gill Sans SemiBold"/>
                <a:cs typeface="Gill Sans SemiBold"/>
                <a:sym typeface="Cabin"/>
              </a:rPr>
              <a:t>Artist.id,Artist.name</a:t>
            </a:r>
            <a:r>
              <a:rPr lang="en-US" sz="2400" dirty="0">
                <a:solidFill>
                  <a:schemeClr val="lt1"/>
                </a:solidFill>
                <a:latin typeface="Gill Sans SemiBold"/>
                <a:ea typeface="Gill Sans SemiBold"/>
                <a:cs typeface="Gill Sans SemiBold"/>
                <a:sym typeface="Cabin"/>
              </a:rPr>
              <a:t> </a:t>
            </a:r>
          </a:p>
          <a:p>
            <a:pPr algn="ctr">
              <a:buClr>
                <a:srgbClr val="FF7F00"/>
              </a:buClr>
              <a:buSzPct val="25000"/>
            </a:pPr>
            <a:r>
              <a:rPr lang="en-US" sz="2400" dirty="0">
                <a:solidFill>
                  <a:srgbClr val="FF7F00"/>
                </a:solidFill>
                <a:latin typeface="Gill Sans SemiBold"/>
                <a:ea typeface="Gill Sans SemiBold"/>
                <a:cs typeface="Gill Sans SemiBold"/>
                <a:sym typeface="Cabin"/>
              </a:rPr>
              <a:t>from</a:t>
            </a:r>
            <a:r>
              <a:rPr lang="en-US" sz="2400" dirty="0">
                <a:solidFill>
                  <a:schemeClr val="lt1"/>
                </a:solidFill>
                <a:latin typeface="Gill Sans SemiBold"/>
                <a:ea typeface="Gill Sans SemiBold"/>
                <a:cs typeface="Gill Sans SemiBold"/>
                <a:sym typeface="Cabin"/>
              </a:rPr>
              <a:t> </a:t>
            </a:r>
            <a:r>
              <a:rPr lang="en-US" sz="2400" dirty="0">
                <a:solidFill>
                  <a:srgbClr val="FFFF00"/>
                </a:solidFill>
                <a:latin typeface="Gill Sans SemiBold"/>
                <a:ea typeface="Gill Sans SemiBold"/>
                <a:cs typeface="Gill Sans SemiBold"/>
                <a:sym typeface="Cabin"/>
              </a:rPr>
              <a:t>Album</a:t>
            </a:r>
            <a:r>
              <a:rPr lang="en-US" sz="2400" dirty="0">
                <a:solidFill>
                  <a:schemeClr val="lt1"/>
                </a:solidFill>
                <a:latin typeface="Gill Sans SemiBold"/>
                <a:ea typeface="Gill Sans SemiBold"/>
                <a:cs typeface="Gill Sans SemiBold"/>
                <a:sym typeface="Cabin"/>
              </a:rPr>
              <a:t> </a:t>
            </a:r>
            <a:r>
              <a:rPr lang="en-US" sz="2400" dirty="0">
                <a:solidFill>
                  <a:srgbClr val="FF7F00"/>
                </a:solidFill>
                <a:latin typeface="Gill Sans SemiBold"/>
                <a:ea typeface="Gill Sans SemiBold"/>
                <a:cs typeface="Gill Sans SemiBold"/>
                <a:sym typeface="Cabin"/>
              </a:rPr>
              <a:t>join</a:t>
            </a:r>
            <a:r>
              <a:rPr lang="en-US" sz="2400" dirty="0">
                <a:solidFill>
                  <a:schemeClr val="lt1"/>
                </a:solidFill>
                <a:latin typeface="Gill Sans SemiBold"/>
                <a:ea typeface="Gill Sans SemiBold"/>
                <a:cs typeface="Gill Sans SemiBold"/>
                <a:sym typeface="Cabin"/>
              </a:rPr>
              <a:t> </a:t>
            </a:r>
            <a:r>
              <a:rPr lang="en-US" sz="2400" dirty="0">
                <a:solidFill>
                  <a:srgbClr val="FFFF00"/>
                </a:solidFill>
                <a:latin typeface="Gill Sans SemiBold"/>
                <a:ea typeface="Gill Sans SemiBold"/>
                <a:cs typeface="Gill Sans SemiBold"/>
                <a:sym typeface="Cabin"/>
              </a:rPr>
              <a:t>Artist</a:t>
            </a:r>
            <a:r>
              <a:rPr lang="en-US" sz="2400" dirty="0">
                <a:solidFill>
                  <a:schemeClr val="lt1"/>
                </a:solidFill>
                <a:latin typeface="Gill Sans SemiBold"/>
                <a:ea typeface="Gill Sans SemiBold"/>
                <a:cs typeface="Gill Sans SemiBold"/>
                <a:sym typeface="Cabin"/>
              </a:rPr>
              <a:t> </a:t>
            </a:r>
            <a:r>
              <a:rPr lang="en-US" sz="2400" dirty="0">
                <a:solidFill>
                  <a:srgbClr val="FF7F00"/>
                </a:solidFill>
                <a:latin typeface="Gill Sans SemiBold"/>
                <a:ea typeface="Gill Sans SemiBold"/>
                <a:cs typeface="Gill Sans SemiBold"/>
                <a:sym typeface="Cabin"/>
              </a:rPr>
              <a:t>on</a:t>
            </a:r>
            <a:r>
              <a:rPr lang="en-US" sz="2400" dirty="0">
                <a:solidFill>
                  <a:schemeClr val="lt1"/>
                </a:solidFill>
                <a:latin typeface="Gill Sans SemiBold"/>
                <a:ea typeface="Gill Sans SemiBold"/>
                <a:cs typeface="Gill Sans SemiBold"/>
                <a:sym typeface="Cabin"/>
              </a:rPr>
              <a:t> </a:t>
            </a:r>
            <a:r>
              <a:rPr lang="en-US" sz="2400" dirty="0" err="1">
                <a:solidFill>
                  <a:srgbClr val="FF00FF"/>
                </a:solidFill>
                <a:latin typeface="Gill Sans SemiBold"/>
                <a:ea typeface="Gill Sans SemiBold"/>
                <a:cs typeface="Gill Sans SemiBold"/>
                <a:sym typeface="Cabin"/>
              </a:rPr>
              <a:t>Album.artist_id</a:t>
            </a:r>
            <a:r>
              <a:rPr lang="en-US" sz="2400" dirty="0">
                <a:solidFill>
                  <a:srgbClr val="FF00FF"/>
                </a:solidFill>
                <a:latin typeface="Gill Sans SemiBold"/>
                <a:ea typeface="Gill Sans SemiBold"/>
                <a:cs typeface="Gill Sans SemiBold"/>
                <a:sym typeface="Cabin"/>
              </a:rPr>
              <a:t> = </a:t>
            </a:r>
            <a:r>
              <a:rPr lang="en-US" sz="2400" dirty="0" err="1">
                <a:solidFill>
                  <a:srgbClr val="FF00FF"/>
                </a:solidFill>
                <a:latin typeface="Gill Sans SemiBold"/>
                <a:ea typeface="Gill Sans SemiBold"/>
                <a:cs typeface="Gill Sans SemiBold"/>
                <a:sym typeface="Cabin"/>
              </a:rPr>
              <a:t>Artist.id</a:t>
            </a:r>
            <a:endParaRPr lang="en-US" sz="2400" dirty="0">
              <a:solidFill>
                <a:srgbClr val="FF00FF"/>
              </a:solidFill>
              <a:latin typeface="Gill Sans SemiBold"/>
              <a:ea typeface="Gill Sans SemiBold"/>
              <a:cs typeface="Gill Sans SemiBold"/>
              <a:sym typeface="Cabin"/>
            </a:endParaRPr>
          </a:p>
        </p:txBody>
      </p:sp>
      <p:cxnSp>
        <p:nvCxnSpPr>
          <p:cNvPr id="756" name="Shape 756"/>
          <p:cNvCxnSpPr/>
          <p:nvPr/>
        </p:nvCxnSpPr>
        <p:spPr>
          <a:xfrm flipH="1">
            <a:off x="4099823" y="3354725"/>
            <a:ext cx="699881" cy="0"/>
          </a:xfrm>
          <a:prstGeom prst="straightConnector1">
            <a:avLst/>
          </a:prstGeom>
          <a:noFill/>
          <a:ln w="76200" cap="rnd" cmpd="sng">
            <a:solidFill>
              <a:srgbClr val="FF00FF"/>
            </a:solidFill>
            <a:prstDash val="solid"/>
            <a:miter/>
            <a:headEnd type="stealth" w="med" len="med"/>
            <a:tailEnd type="none" w="med" len="med"/>
          </a:ln>
        </p:spPr>
      </p:cxnSp>
      <p:sp>
        <p:nvSpPr>
          <p:cNvPr id="759" name="Shape 759"/>
          <p:cNvSpPr/>
          <p:nvPr/>
        </p:nvSpPr>
        <p:spPr>
          <a:xfrm>
            <a:off x="2805842" y="1537354"/>
            <a:ext cx="2983203" cy="957262"/>
          </a:xfrm>
          <a:custGeom>
            <a:avLst/>
            <a:gdLst/>
            <a:ahLst/>
            <a:cxnLst/>
            <a:rect l="0" t="0" r="0" b="0"/>
            <a:pathLst>
              <a:path w="21600" h="21600" extrusionOk="0">
                <a:moveTo>
                  <a:pt x="0" y="6433"/>
                </a:moveTo>
                <a:lnTo>
                  <a:pt x="14099" y="21600"/>
                </a:lnTo>
                <a:lnTo>
                  <a:pt x="21600" y="0"/>
                </a:lnTo>
              </a:path>
            </a:pathLst>
          </a:custGeom>
          <a:noFill/>
          <a:ln w="88900" cap="flat" cmpd="sng">
            <a:solidFill>
              <a:srgbClr val="FF00FF"/>
            </a:solidFill>
            <a:prstDash val="solid"/>
            <a:miter/>
            <a:headEnd type="none" w="med" len="med"/>
            <a:tailEnd type="triangle" w="med" len="med"/>
          </a:ln>
        </p:spPr>
        <p:txBody>
          <a:bodyPr lIns="0" tIns="0" rIns="0" bIns="0" anchor="t" anchorCtr="0">
            <a:noAutofit/>
          </a:bodyPr>
          <a:lstStyle/>
          <a:p>
            <a:pPr algn="ctr"/>
            <a:endParaRPr dirty="0">
              <a:latin typeface="Gill Sans SemiBold"/>
              <a:ea typeface="Gill Sans SemiBold"/>
              <a:cs typeface="Gill Sans SemiBold"/>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7" name="Shape 767"/>
          <p:cNvSpPr txBox="1"/>
          <p:nvPr/>
        </p:nvSpPr>
        <p:spPr>
          <a:xfrm>
            <a:off x="114272" y="3371850"/>
            <a:ext cx="8832881" cy="349987"/>
          </a:xfrm>
          <a:prstGeom prst="rect">
            <a:avLst/>
          </a:prstGeom>
          <a:noFill/>
          <a:ln>
            <a:noFill/>
          </a:ln>
        </p:spPr>
        <p:txBody>
          <a:bodyPr lIns="0" tIns="0" rIns="0" bIns="0" anchor="ctr" anchorCtr="0">
            <a:noAutofit/>
          </a:bodyPr>
          <a:lstStyle/>
          <a:p>
            <a:pPr algn="ctr">
              <a:buClr>
                <a:srgbClr val="FF7F00"/>
              </a:buClr>
              <a:buSzPct val="25000"/>
            </a:pPr>
            <a:r>
              <a:rPr lang="en-US" sz="1800" dirty="0">
                <a:solidFill>
                  <a:srgbClr val="FF7F00"/>
                </a:solidFill>
                <a:latin typeface="Gill Sans SemiBold"/>
                <a:ea typeface="Gill Sans SemiBold"/>
                <a:cs typeface="Gill Sans SemiBold"/>
                <a:sym typeface="Cabin"/>
              </a:rPr>
              <a:t>select</a:t>
            </a:r>
            <a:r>
              <a:rPr lang="en-US" sz="1800" dirty="0">
                <a:solidFill>
                  <a:schemeClr val="lt1"/>
                </a:solidFill>
                <a:latin typeface="Gill Sans SemiBold"/>
                <a:ea typeface="Gill Sans SemiBold"/>
                <a:cs typeface="Gill Sans SemiBold"/>
                <a:sym typeface="Cabin"/>
              </a:rPr>
              <a:t> </a:t>
            </a:r>
            <a:r>
              <a:rPr lang="en-US" sz="1800" dirty="0" err="1">
                <a:solidFill>
                  <a:srgbClr val="00FF00"/>
                </a:solidFill>
                <a:latin typeface="Gill Sans SemiBold"/>
                <a:ea typeface="Gill Sans SemiBold"/>
                <a:cs typeface="Gill Sans SemiBold"/>
                <a:sym typeface="Cabin"/>
              </a:rPr>
              <a:t>Track.title</a:t>
            </a:r>
            <a:r>
              <a:rPr lang="en-US" sz="1800" dirty="0">
                <a:solidFill>
                  <a:srgbClr val="00FF00"/>
                </a:solidFill>
                <a:latin typeface="Gill Sans SemiBold"/>
                <a:ea typeface="Gill Sans SemiBold"/>
                <a:cs typeface="Gill Sans SemiBold"/>
                <a:sym typeface="Cabin"/>
              </a:rPr>
              <a:t>, </a:t>
            </a:r>
            <a:r>
              <a:rPr lang="en-US" sz="1800" dirty="0" err="1">
                <a:solidFill>
                  <a:srgbClr val="00FF00"/>
                </a:solidFill>
                <a:latin typeface="Gill Sans SemiBold"/>
                <a:ea typeface="Gill Sans SemiBold"/>
                <a:cs typeface="Gill Sans SemiBold"/>
                <a:sym typeface="Cabin"/>
              </a:rPr>
              <a:t>Genre.name</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from</a:t>
            </a:r>
            <a:r>
              <a:rPr lang="en-US" sz="1800" dirty="0">
                <a:solidFill>
                  <a:schemeClr val="lt1"/>
                </a:solidFill>
                <a:latin typeface="Gill Sans SemiBold"/>
                <a:ea typeface="Gill Sans SemiBold"/>
                <a:cs typeface="Gill Sans SemiBold"/>
                <a:sym typeface="Cabin"/>
              </a:rPr>
              <a:t> </a:t>
            </a:r>
            <a:r>
              <a:rPr lang="en-US" sz="1800" dirty="0">
                <a:solidFill>
                  <a:srgbClr val="FFFF00"/>
                </a:solidFill>
                <a:latin typeface="Gill Sans SemiBold"/>
                <a:ea typeface="Gill Sans SemiBold"/>
                <a:cs typeface="Gill Sans SemiBold"/>
                <a:sym typeface="Cabin"/>
              </a:rPr>
              <a:t>Track</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join</a:t>
            </a:r>
            <a:r>
              <a:rPr lang="en-US" sz="1800" dirty="0">
                <a:solidFill>
                  <a:schemeClr val="lt1"/>
                </a:solidFill>
                <a:latin typeface="Gill Sans SemiBold"/>
                <a:ea typeface="Gill Sans SemiBold"/>
                <a:cs typeface="Gill Sans SemiBold"/>
                <a:sym typeface="Cabin"/>
              </a:rPr>
              <a:t> </a:t>
            </a:r>
            <a:r>
              <a:rPr lang="en-US" sz="1800" dirty="0">
                <a:solidFill>
                  <a:srgbClr val="FFFF00"/>
                </a:solidFill>
                <a:latin typeface="Gill Sans SemiBold"/>
                <a:ea typeface="Gill Sans SemiBold"/>
                <a:cs typeface="Gill Sans SemiBold"/>
                <a:sym typeface="Cabin"/>
              </a:rPr>
              <a:t>Genre</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on</a:t>
            </a:r>
            <a:r>
              <a:rPr lang="en-US" sz="1800" dirty="0">
                <a:solidFill>
                  <a:schemeClr val="lt1"/>
                </a:solidFill>
                <a:latin typeface="Gill Sans SemiBold"/>
                <a:ea typeface="Gill Sans SemiBold"/>
                <a:cs typeface="Gill Sans SemiBold"/>
                <a:sym typeface="Cabin"/>
              </a:rPr>
              <a:t> </a:t>
            </a:r>
            <a:r>
              <a:rPr lang="en-US" sz="1800" dirty="0" err="1">
                <a:solidFill>
                  <a:srgbClr val="FF00FF"/>
                </a:solidFill>
                <a:latin typeface="Gill Sans SemiBold"/>
                <a:ea typeface="Gill Sans SemiBold"/>
                <a:cs typeface="Gill Sans SemiBold"/>
                <a:sym typeface="Cabin"/>
              </a:rPr>
              <a:t>Track.genre_id</a:t>
            </a:r>
            <a:r>
              <a:rPr lang="en-US" sz="1800" dirty="0">
                <a:solidFill>
                  <a:srgbClr val="FF00FF"/>
                </a:solidFill>
                <a:latin typeface="Gill Sans SemiBold"/>
                <a:ea typeface="Gill Sans SemiBold"/>
                <a:cs typeface="Gill Sans SemiBold"/>
                <a:sym typeface="Cabin"/>
              </a:rPr>
              <a:t> = </a:t>
            </a:r>
            <a:r>
              <a:rPr lang="en-US" sz="1800" dirty="0" err="1">
                <a:solidFill>
                  <a:srgbClr val="FF00FF"/>
                </a:solidFill>
                <a:latin typeface="Gill Sans SemiBold"/>
                <a:ea typeface="Gill Sans SemiBold"/>
                <a:cs typeface="Gill Sans SemiBold"/>
                <a:sym typeface="Cabin"/>
              </a:rPr>
              <a:t>Genre.id</a:t>
            </a:r>
            <a:endParaRPr lang="en-US" sz="1800" dirty="0">
              <a:solidFill>
                <a:srgbClr val="FF00FF"/>
              </a:solidFill>
              <a:latin typeface="Gill Sans SemiBold"/>
              <a:ea typeface="Gill Sans SemiBold"/>
              <a:cs typeface="Gill Sans SemiBold"/>
              <a:sym typeface="Cabin"/>
            </a:endParaRPr>
          </a:p>
        </p:txBody>
      </p:sp>
      <p:sp>
        <p:nvSpPr>
          <p:cNvPr id="768" name="Shape 768"/>
          <p:cNvSpPr txBox="1"/>
          <p:nvPr/>
        </p:nvSpPr>
        <p:spPr>
          <a:xfrm>
            <a:off x="1102816" y="4170619"/>
            <a:ext cx="1714500" cy="642938"/>
          </a:xfrm>
          <a:prstGeom prst="rect">
            <a:avLst/>
          </a:prstGeom>
          <a:noFill/>
          <a:ln>
            <a:noFill/>
          </a:ln>
        </p:spPr>
        <p:txBody>
          <a:bodyPr lIns="0" tIns="0" rIns="0" bIns="0" anchor="ctr" anchorCtr="0">
            <a:noAutofit/>
          </a:bodyPr>
          <a:lstStyle/>
          <a:p>
            <a:pPr algn="ctr">
              <a:buClr>
                <a:srgbClr val="00FF00"/>
              </a:buClr>
              <a:buSzPct val="25000"/>
            </a:pPr>
            <a:r>
              <a:rPr lang="en-US" sz="2000" dirty="0">
                <a:solidFill>
                  <a:srgbClr val="00FF00"/>
                </a:solidFill>
                <a:latin typeface="Gill Sans SemiBold"/>
                <a:ea typeface="Gill Sans SemiBold"/>
                <a:cs typeface="Gill Sans SemiBold"/>
                <a:sym typeface="Cabin"/>
              </a:rPr>
              <a:t>What we want to see</a:t>
            </a:r>
          </a:p>
        </p:txBody>
      </p:sp>
      <p:sp>
        <p:nvSpPr>
          <p:cNvPr id="769" name="Shape 769"/>
          <p:cNvSpPr txBox="1"/>
          <p:nvPr/>
        </p:nvSpPr>
        <p:spPr>
          <a:xfrm>
            <a:off x="3872395" y="4170619"/>
            <a:ext cx="2062415" cy="642938"/>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The tables that hold the data</a:t>
            </a:r>
          </a:p>
        </p:txBody>
      </p:sp>
      <p:sp>
        <p:nvSpPr>
          <p:cNvPr id="770" name="Shape 770"/>
          <p:cNvSpPr txBox="1"/>
          <p:nvPr/>
        </p:nvSpPr>
        <p:spPr>
          <a:xfrm>
            <a:off x="6791136" y="4170619"/>
            <a:ext cx="1714500" cy="642938"/>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How the tables are linked</a:t>
            </a:r>
          </a:p>
        </p:txBody>
      </p:sp>
      <p:cxnSp>
        <p:nvCxnSpPr>
          <p:cNvPr id="771" name="Shape 771"/>
          <p:cNvCxnSpPr/>
          <p:nvPr/>
        </p:nvCxnSpPr>
        <p:spPr>
          <a:xfrm>
            <a:off x="4361260" y="3700917"/>
            <a:ext cx="148233" cy="469702"/>
          </a:xfrm>
          <a:prstGeom prst="straightConnector1">
            <a:avLst/>
          </a:prstGeom>
          <a:noFill/>
          <a:ln w="101600" cap="rnd" cmpd="sng">
            <a:solidFill>
              <a:srgbClr val="FFFF00"/>
            </a:solidFill>
            <a:prstDash val="solid"/>
            <a:miter/>
            <a:headEnd type="stealth" w="med" len="med"/>
            <a:tailEnd type="none" w="med" len="med"/>
          </a:ln>
        </p:spPr>
      </p:cxnSp>
      <p:cxnSp>
        <p:nvCxnSpPr>
          <p:cNvPr id="772" name="Shape 772"/>
          <p:cNvCxnSpPr/>
          <p:nvPr/>
        </p:nvCxnSpPr>
        <p:spPr>
          <a:xfrm flipH="1">
            <a:off x="5245299" y="3721837"/>
            <a:ext cx="154482" cy="448782"/>
          </a:xfrm>
          <a:prstGeom prst="straightConnector1">
            <a:avLst/>
          </a:prstGeom>
          <a:noFill/>
          <a:ln w="101600" cap="rnd" cmpd="sng">
            <a:solidFill>
              <a:srgbClr val="FFFF00"/>
            </a:solidFill>
            <a:prstDash val="solid"/>
            <a:miter/>
            <a:headEnd type="stealth" w="med" len="med"/>
            <a:tailEnd type="none" w="med" len="med"/>
          </a:ln>
        </p:spPr>
      </p:cxnSp>
      <p:pic>
        <p:nvPicPr>
          <p:cNvPr id="12" name="Picture 11" descr="Screen Shot 2015-08-10 at 11.3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403" y="2472987"/>
            <a:ext cx="1514475" cy="850106"/>
          </a:xfrm>
          <a:prstGeom prst="rect">
            <a:avLst/>
          </a:prstGeom>
        </p:spPr>
      </p:pic>
      <p:pic>
        <p:nvPicPr>
          <p:cNvPr id="13" name="Picture 12" descr="Screen Shot 2015-08-10 at 11.31.34 AM.png"/>
          <p:cNvPicPr>
            <a:picLocks noChangeAspect="1"/>
          </p:cNvPicPr>
          <p:nvPr/>
        </p:nvPicPr>
        <p:blipFill rotWithShape="1">
          <a:blip r:embed="rId4">
            <a:extLst>
              <a:ext uri="{28A0092B-C50C-407E-A947-70E740481C1C}">
                <a14:useLocalDpi xmlns:a14="http://schemas.microsoft.com/office/drawing/2010/main" val="0"/>
              </a:ext>
            </a:extLst>
          </a:blip>
          <a:srcRect l="3907"/>
          <a:stretch/>
        </p:blipFill>
        <p:spPr>
          <a:xfrm>
            <a:off x="3363983" y="718895"/>
            <a:ext cx="5141653" cy="1357313"/>
          </a:xfrm>
          <a:prstGeom prst="rect">
            <a:avLst/>
          </a:prstGeom>
        </p:spPr>
      </p:pic>
      <p:cxnSp>
        <p:nvCxnSpPr>
          <p:cNvPr id="14" name="Shape 711"/>
          <p:cNvCxnSpPr/>
          <p:nvPr/>
        </p:nvCxnSpPr>
        <p:spPr>
          <a:xfrm flipH="1" flipV="1">
            <a:off x="5934811" y="1905000"/>
            <a:ext cx="1011592" cy="1202765"/>
          </a:xfrm>
          <a:prstGeom prst="straightConnector1">
            <a:avLst/>
          </a:prstGeom>
          <a:noFill/>
          <a:ln w="101600" cap="rnd" cmpd="sng">
            <a:solidFill>
              <a:srgbClr val="FF00FF"/>
            </a:solidFill>
            <a:prstDash val="solid"/>
            <a:miter/>
            <a:headEnd type="stealth" w="med" len="med"/>
            <a:tailEnd type="none" w="med" len="med"/>
          </a:ln>
        </p:spPr>
      </p:cxnSp>
      <p:pic>
        <p:nvPicPr>
          <p:cNvPr id="3" name="Picture 2" descr="Screen Shot 2015-08-10 at 11.45.4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21" y="718895"/>
            <a:ext cx="2449758" cy="2179145"/>
          </a:xfrm>
          <a:prstGeom prst="rect">
            <a:avLst/>
          </a:prstGeom>
        </p:spPr>
      </p:pic>
    </p:spTree>
    <p:extLst>
      <p:ext uri="{BB962C8B-B14F-4D97-AF65-F5344CB8AC3E}">
        <p14:creationId xmlns:p14="http://schemas.microsoft.com/office/powerpoint/2010/main" val="5930417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Shape 754"/>
          <p:cNvSpPr txBox="1"/>
          <p:nvPr/>
        </p:nvSpPr>
        <p:spPr>
          <a:xfrm>
            <a:off x="5033597" y="450607"/>
            <a:ext cx="3747721" cy="2318970"/>
          </a:xfrm>
          <a:prstGeom prst="rect">
            <a:avLst/>
          </a:prstGeom>
          <a:noFill/>
          <a:ln>
            <a:noFill/>
          </a:ln>
        </p:spPr>
        <p:txBody>
          <a:bodyPr lIns="0" tIns="0" rIns="0" bIns="0" anchor="ctr" anchorCtr="0">
            <a:noAutofit/>
          </a:bodyPr>
          <a:lstStyle/>
          <a:p>
            <a:pPr lvl="0">
              <a:buClr>
                <a:srgbClr val="FF7F00"/>
              </a:buClr>
              <a:buSzPct val="25000"/>
            </a:pPr>
            <a:r>
              <a:rPr lang="en-US" sz="2500" dirty="0">
                <a:solidFill>
                  <a:srgbClr val="FF6600"/>
                </a:solidFill>
                <a:latin typeface="Gill Sans SemiBold"/>
                <a:ea typeface="Gill Sans SemiBold"/>
                <a:cs typeface="Gill Sans SemiBold"/>
                <a:sym typeface="Cabin"/>
              </a:rPr>
              <a:t>SELECT</a:t>
            </a:r>
            <a:r>
              <a:rPr lang="en-US" sz="2500" dirty="0">
                <a:solidFill>
                  <a:schemeClr val="bg1"/>
                </a:solidFill>
                <a:latin typeface="Gill Sans SemiBold"/>
                <a:ea typeface="Gill Sans SemiBold"/>
                <a:cs typeface="Gill Sans SemiBold"/>
                <a:sym typeface="Cabin"/>
              </a:rPr>
              <a:t> </a:t>
            </a:r>
            <a:r>
              <a:rPr lang="en-US" sz="2500" dirty="0" err="1">
                <a:solidFill>
                  <a:srgbClr val="00FF00"/>
                </a:solidFill>
                <a:latin typeface="Gill Sans SemiBold"/>
                <a:ea typeface="Gill Sans SemiBold"/>
                <a:cs typeface="Gill Sans SemiBold"/>
                <a:sym typeface="Cabin"/>
              </a:rPr>
              <a:t>Track.title</a:t>
            </a:r>
            <a:r>
              <a:rPr lang="en-US" sz="2500" dirty="0">
                <a:solidFill>
                  <a:srgbClr val="00FF00"/>
                </a:solidFill>
                <a:latin typeface="Gill Sans SemiBold"/>
                <a:ea typeface="Gill Sans SemiBold"/>
                <a:cs typeface="Gill Sans SemiBold"/>
                <a:sym typeface="Cabin"/>
              </a:rPr>
              <a:t>, </a:t>
            </a:r>
          </a:p>
          <a:p>
            <a:pPr lvl="0">
              <a:buClr>
                <a:srgbClr val="FF7F00"/>
              </a:buClr>
              <a:buSzPct val="25000"/>
            </a:pPr>
            <a:r>
              <a:rPr lang="en-US" sz="2500" dirty="0">
                <a:solidFill>
                  <a:srgbClr val="00FF00"/>
                </a:solidFill>
                <a:latin typeface="Gill Sans SemiBold"/>
                <a:ea typeface="Gill Sans SemiBold"/>
                <a:cs typeface="Gill Sans SemiBold"/>
                <a:sym typeface="Cabin"/>
              </a:rPr>
              <a:t>    </a:t>
            </a:r>
            <a:r>
              <a:rPr lang="en-US" sz="2500" dirty="0" err="1">
                <a:solidFill>
                  <a:srgbClr val="00FF00"/>
                </a:solidFill>
                <a:latin typeface="Gill Sans SemiBold"/>
                <a:ea typeface="Gill Sans SemiBold"/>
                <a:cs typeface="Gill Sans SemiBold"/>
                <a:sym typeface="Cabin"/>
              </a:rPr>
              <a:t>Track.genre_id</a:t>
            </a:r>
            <a:r>
              <a:rPr lang="en-US" sz="2500" dirty="0">
                <a:solidFill>
                  <a:srgbClr val="00FF00"/>
                </a:solidFill>
                <a:latin typeface="Gill Sans SemiBold"/>
                <a:ea typeface="Gill Sans SemiBold"/>
                <a:cs typeface="Gill Sans SemiBold"/>
                <a:sym typeface="Cabin"/>
              </a:rPr>
              <a:t>, </a:t>
            </a:r>
          </a:p>
          <a:p>
            <a:pPr lvl="0">
              <a:buClr>
                <a:srgbClr val="FF7F00"/>
              </a:buClr>
              <a:buSzPct val="25000"/>
            </a:pPr>
            <a:r>
              <a:rPr lang="en-US" sz="2500" dirty="0">
                <a:solidFill>
                  <a:srgbClr val="00FF00"/>
                </a:solidFill>
                <a:latin typeface="Gill Sans SemiBold"/>
                <a:ea typeface="Gill Sans SemiBold"/>
                <a:cs typeface="Gill Sans SemiBold"/>
                <a:sym typeface="Cabin"/>
              </a:rPr>
              <a:t>    </a:t>
            </a:r>
            <a:r>
              <a:rPr lang="en-US" sz="2500" dirty="0" err="1">
                <a:solidFill>
                  <a:srgbClr val="00FF00"/>
                </a:solidFill>
                <a:latin typeface="Gill Sans SemiBold"/>
                <a:ea typeface="Gill Sans SemiBold"/>
                <a:cs typeface="Gill Sans SemiBold"/>
                <a:sym typeface="Cabin"/>
              </a:rPr>
              <a:t>Genre.id</a:t>
            </a:r>
            <a:r>
              <a:rPr lang="en-US" sz="2500" dirty="0">
                <a:solidFill>
                  <a:srgbClr val="00FF00"/>
                </a:solidFill>
                <a:latin typeface="Gill Sans SemiBold"/>
                <a:ea typeface="Gill Sans SemiBold"/>
                <a:cs typeface="Gill Sans SemiBold"/>
                <a:sym typeface="Cabin"/>
              </a:rPr>
              <a:t>, </a:t>
            </a:r>
            <a:r>
              <a:rPr lang="en-US" sz="2500" dirty="0" err="1">
                <a:solidFill>
                  <a:srgbClr val="00FF00"/>
                </a:solidFill>
                <a:latin typeface="Gill Sans SemiBold"/>
                <a:ea typeface="Gill Sans SemiBold"/>
                <a:cs typeface="Gill Sans SemiBold"/>
                <a:sym typeface="Cabin"/>
              </a:rPr>
              <a:t>Genre.name</a:t>
            </a:r>
            <a:r>
              <a:rPr lang="en-US" sz="2500" dirty="0">
                <a:solidFill>
                  <a:srgbClr val="00FF00"/>
                </a:solidFill>
                <a:latin typeface="Gill Sans SemiBold"/>
                <a:ea typeface="Gill Sans SemiBold"/>
                <a:cs typeface="Gill Sans SemiBold"/>
                <a:sym typeface="Cabin"/>
              </a:rPr>
              <a:t> </a:t>
            </a:r>
          </a:p>
          <a:p>
            <a:pPr lvl="0">
              <a:buClr>
                <a:srgbClr val="FF7F00"/>
              </a:buClr>
              <a:buSzPct val="25000"/>
            </a:pPr>
            <a:r>
              <a:rPr lang="en-US" sz="2500" dirty="0">
                <a:solidFill>
                  <a:srgbClr val="FF6600"/>
                </a:solidFill>
                <a:latin typeface="Gill Sans SemiBold"/>
                <a:ea typeface="Gill Sans SemiBold"/>
                <a:cs typeface="Gill Sans SemiBold"/>
                <a:sym typeface="Cabin"/>
              </a:rPr>
              <a:t>FROM</a:t>
            </a:r>
            <a:r>
              <a:rPr lang="en-US" sz="2500" dirty="0">
                <a:solidFill>
                  <a:schemeClr val="bg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Track</a:t>
            </a:r>
            <a:r>
              <a:rPr lang="en-US" sz="2500" dirty="0">
                <a:solidFill>
                  <a:schemeClr val="bg1"/>
                </a:solidFill>
                <a:latin typeface="Gill Sans SemiBold"/>
                <a:ea typeface="Gill Sans SemiBold"/>
                <a:cs typeface="Gill Sans SemiBold"/>
                <a:sym typeface="Cabin"/>
              </a:rPr>
              <a:t> </a:t>
            </a:r>
            <a:r>
              <a:rPr lang="en-US" sz="2500" dirty="0">
                <a:solidFill>
                  <a:srgbClr val="FF6600"/>
                </a:solidFill>
                <a:latin typeface="Gill Sans SemiBold"/>
                <a:ea typeface="Gill Sans SemiBold"/>
                <a:cs typeface="Gill Sans SemiBold"/>
                <a:sym typeface="Cabin"/>
              </a:rPr>
              <a:t>JOIN</a:t>
            </a:r>
            <a:r>
              <a:rPr lang="en-US" sz="2500" dirty="0">
                <a:solidFill>
                  <a:schemeClr val="bg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Genre   </a:t>
            </a:r>
          </a:p>
        </p:txBody>
      </p:sp>
      <p:grpSp>
        <p:nvGrpSpPr>
          <p:cNvPr id="6" name="Group 5"/>
          <p:cNvGrpSpPr/>
          <p:nvPr/>
        </p:nvGrpSpPr>
        <p:grpSpPr>
          <a:xfrm>
            <a:off x="413068" y="578828"/>
            <a:ext cx="4470542" cy="4276909"/>
            <a:chOff x="590678" y="426915"/>
            <a:chExt cx="6990245" cy="6372469"/>
          </a:xfrm>
        </p:grpSpPr>
        <p:pic>
          <p:nvPicPr>
            <p:cNvPr id="3" name="Picture 2" descr="Screen Shot 2015-08-10 at 11.51.03 AM.png"/>
            <p:cNvPicPr>
              <a:picLocks noChangeAspect="1"/>
            </p:cNvPicPr>
            <p:nvPr/>
          </p:nvPicPr>
          <p:blipFill rotWithShape="1">
            <a:blip r:embed="rId3">
              <a:extLst>
                <a:ext uri="{28A0092B-C50C-407E-A947-70E740481C1C}">
                  <a14:useLocalDpi xmlns:a14="http://schemas.microsoft.com/office/drawing/2010/main" val="0"/>
                </a:ext>
              </a:extLst>
            </a:blip>
            <a:srcRect l="810" r="278"/>
            <a:stretch/>
          </p:blipFill>
          <p:spPr>
            <a:xfrm>
              <a:off x="590678" y="426915"/>
              <a:ext cx="6990245" cy="4289404"/>
            </a:xfrm>
            <a:prstGeom prst="rect">
              <a:avLst/>
            </a:prstGeom>
          </p:spPr>
        </p:pic>
        <p:pic>
          <p:nvPicPr>
            <p:cNvPr id="4" name="Picture 3" descr="Screen Shot 2015-08-10 at 11.51.2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8" y="4607546"/>
              <a:ext cx="6990245" cy="2191838"/>
            </a:xfrm>
            <a:prstGeom prst="rect">
              <a:avLst/>
            </a:prstGeom>
          </p:spPr>
        </p:pic>
      </p:grpSp>
      <p:sp>
        <p:nvSpPr>
          <p:cNvPr id="7" name="TextBox 6"/>
          <p:cNvSpPr txBox="1"/>
          <p:nvPr/>
        </p:nvSpPr>
        <p:spPr>
          <a:xfrm>
            <a:off x="5033597" y="3378765"/>
            <a:ext cx="3893756" cy="1529266"/>
          </a:xfrm>
          <a:prstGeom prst="rect">
            <a:avLst/>
          </a:prstGeom>
          <a:noFill/>
        </p:spPr>
        <p:txBody>
          <a:bodyPr wrap="square" lIns="51435" tIns="25718" rIns="51435" bIns="25718" rtlCol="0">
            <a:spAutoFit/>
          </a:bodyPr>
          <a:lstStyle/>
          <a:p>
            <a:r>
              <a:rPr lang="en-US" sz="2400" dirty="0">
                <a:solidFill>
                  <a:schemeClr val="bg1"/>
                </a:solidFill>
                <a:latin typeface="Gill Sans SemiBold"/>
                <a:ea typeface="Gill Sans SemiBold"/>
                <a:cs typeface="Gill Sans SemiBold"/>
              </a:rPr>
              <a:t>Joining two tables without an </a:t>
            </a:r>
            <a:r>
              <a:rPr lang="en-US" sz="2400" dirty="0">
                <a:solidFill>
                  <a:srgbClr val="FF6600"/>
                </a:solidFill>
                <a:latin typeface="Gill Sans SemiBold"/>
                <a:ea typeface="Gill Sans SemiBold"/>
                <a:cs typeface="Gill Sans SemiBold"/>
              </a:rPr>
              <a:t>ON</a:t>
            </a:r>
            <a:r>
              <a:rPr lang="en-US" sz="2400" dirty="0">
                <a:solidFill>
                  <a:schemeClr val="bg1"/>
                </a:solidFill>
                <a:latin typeface="Gill Sans SemiBold"/>
                <a:ea typeface="Gill Sans SemiBold"/>
                <a:cs typeface="Gill Sans SemiBold"/>
              </a:rPr>
              <a:t> clause gives all possible combinations of rows.</a:t>
            </a:r>
          </a:p>
        </p:txBody>
      </p:sp>
    </p:spTree>
    <p:extLst>
      <p:ext uri="{BB962C8B-B14F-4D97-AF65-F5344CB8AC3E}">
        <p14:creationId xmlns:p14="http://schemas.microsoft.com/office/powerpoint/2010/main" val="3314998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650081" y="332512"/>
            <a:ext cx="7836694" cy="878681"/>
          </a:xfrm>
          <a:prstGeom prst="rect">
            <a:avLst/>
          </a:prstGeom>
          <a:noFill/>
          <a:ln>
            <a:noFill/>
          </a:ln>
        </p:spPr>
        <p:txBody>
          <a:bodyPr lIns="21431" tIns="21431" rIns="21431" bIns="21431" anchor="ctr" anchorCtr="0">
            <a:noAutofit/>
          </a:bodyPr>
          <a:lstStyle/>
          <a:p>
            <a:pPr>
              <a:spcBef>
                <a:spcPts val="0"/>
              </a:spcBef>
              <a:buClr>
                <a:schemeClr val="lt1"/>
              </a:buClr>
              <a:buSzPct val="25000"/>
            </a:pPr>
            <a:r>
              <a:rPr lang="en-US" sz="4300" dirty="0">
                <a:solidFill>
                  <a:srgbClr val="F6CD2E"/>
                </a:solidFill>
                <a:ea typeface="Gill Sans SemiBold"/>
                <a:cs typeface="Gill Sans SemiBold"/>
                <a:sym typeface="Cabin"/>
              </a:rPr>
              <a:t>It can get complex...</a:t>
            </a:r>
          </a:p>
        </p:txBody>
      </p:sp>
      <p:sp>
        <p:nvSpPr>
          <p:cNvPr id="779" name="Shape 779"/>
          <p:cNvSpPr txBox="1"/>
          <p:nvPr/>
        </p:nvSpPr>
        <p:spPr>
          <a:xfrm>
            <a:off x="892969" y="1217403"/>
            <a:ext cx="7350919" cy="1457325"/>
          </a:xfrm>
          <a:prstGeom prst="rect">
            <a:avLst/>
          </a:prstGeom>
          <a:noFill/>
          <a:ln>
            <a:noFill/>
          </a:ln>
        </p:spPr>
        <p:txBody>
          <a:bodyPr lIns="0" tIns="0" rIns="0" bIns="0" anchor="ctr" anchorCtr="0">
            <a:noAutofit/>
          </a:bodyPr>
          <a:lstStyle/>
          <a:p>
            <a:pPr>
              <a:buClr>
                <a:srgbClr val="FF7F00"/>
              </a:buClr>
              <a:buSzPct val="25000"/>
            </a:pPr>
            <a:r>
              <a:rPr lang="en-US" sz="2000" dirty="0">
                <a:solidFill>
                  <a:srgbClr val="FF7F00"/>
                </a:solidFill>
                <a:latin typeface="Gill Sans SemiBold"/>
                <a:ea typeface="Gill Sans SemiBold"/>
                <a:cs typeface="Gill Sans SemiBold"/>
                <a:sym typeface="Cabin"/>
              </a:rPr>
              <a:t>select</a:t>
            </a:r>
            <a:r>
              <a:rPr lang="en-US" sz="2000" dirty="0">
                <a:solidFill>
                  <a:schemeClr val="lt1"/>
                </a:solidFill>
                <a:latin typeface="Gill Sans SemiBold"/>
                <a:ea typeface="Gill Sans SemiBold"/>
                <a:cs typeface="Gill Sans SemiBold"/>
                <a:sym typeface="Cabin"/>
              </a:rPr>
              <a:t> </a:t>
            </a:r>
            <a:r>
              <a:rPr lang="en-US" sz="2000" dirty="0" err="1">
                <a:solidFill>
                  <a:srgbClr val="00FF00"/>
                </a:solidFill>
                <a:latin typeface="Gill Sans SemiBold"/>
                <a:ea typeface="Gill Sans SemiBold"/>
                <a:cs typeface="Gill Sans SemiBold"/>
                <a:sym typeface="Cabin"/>
              </a:rPr>
              <a:t>Track.title</a:t>
            </a:r>
            <a:r>
              <a:rPr lang="en-US" sz="2000" dirty="0">
                <a:solidFill>
                  <a:srgbClr val="00FF00"/>
                </a:solidFill>
                <a:latin typeface="Gill Sans SemiBold"/>
                <a:ea typeface="Gill Sans SemiBold"/>
                <a:cs typeface="Gill Sans SemiBold"/>
                <a:sym typeface="Cabin"/>
              </a:rPr>
              <a:t>, </a:t>
            </a:r>
            <a:r>
              <a:rPr lang="en-US" sz="2000" dirty="0" err="1">
                <a:solidFill>
                  <a:srgbClr val="00FF00"/>
                </a:solidFill>
                <a:latin typeface="Gill Sans SemiBold"/>
                <a:ea typeface="Gill Sans SemiBold"/>
                <a:cs typeface="Gill Sans SemiBold"/>
                <a:sym typeface="Cabin"/>
              </a:rPr>
              <a:t>Artist.name</a:t>
            </a:r>
            <a:r>
              <a:rPr lang="en-US" sz="2000" dirty="0">
                <a:solidFill>
                  <a:srgbClr val="00FF00"/>
                </a:solidFill>
                <a:latin typeface="Gill Sans SemiBold"/>
                <a:ea typeface="Gill Sans SemiBold"/>
                <a:cs typeface="Gill Sans SemiBold"/>
                <a:sym typeface="Cabin"/>
              </a:rPr>
              <a:t>, </a:t>
            </a:r>
            <a:r>
              <a:rPr lang="en-US" sz="2000" dirty="0" err="1">
                <a:solidFill>
                  <a:srgbClr val="00FF00"/>
                </a:solidFill>
                <a:latin typeface="Gill Sans SemiBold"/>
                <a:ea typeface="Gill Sans SemiBold"/>
                <a:cs typeface="Gill Sans SemiBold"/>
                <a:sym typeface="Cabin"/>
              </a:rPr>
              <a:t>Album.title</a:t>
            </a:r>
            <a:r>
              <a:rPr lang="en-US" sz="2000" dirty="0">
                <a:solidFill>
                  <a:srgbClr val="00FF00"/>
                </a:solidFill>
                <a:latin typeface="Gill Sans SemiBold"/>
                <a:ea typeface="Gill Sans SemiBold"/>
                <a:cs typeface="Gill Sans SemiBold"/>
                <a:sym typeface="Cabin"/>
              </a:rPr>
              <a:t>, </a:t>
            </a:r>
            <a:r>
              <a:rPr lang="en-US" sz="2000" dirty="0" err="1">
                <a:solidFill>
                  <a:srgbClr val="00FF00"/>
                </a:solidFill>
                <a:latin typeface="Gill Sans SemiBold"/>
                <a:ea typeface="Gill Sans SemiBold"/>
                <a:cs typeface="Gill Sans SemiBold"/>
                <a:sym typeface="Cabin"/>
              </a:rPr>
              <a:t>Genre.name</a:t>
            </a:r>
            <a:r>
              <a:rPr lang="en-US" sz="2000" dirty="0">
                <a:solidFill>
                  <a:schemeClr val="lt1"/>
                </a:solidFill>
                <a:latin typeface="Gill Sans SemiBold"/>
                <a:ea typeface="Gill Sans SemiBold"/>
                <a:cs typeface="Gill Sans SemiBold"/>
                <a:sym typeface="Cabin"/>
              </a:rPr>
              <a:t> </a:t>
            </a:r>
            <a:r>
              <a:rPr lang="en-US" sz="2000" dirty="0">
                <a:solidFill>
                  <a:srgbClr val="FF7F00"/>
                </a:solidFill>
                <a:latin typeface="Gill Sans SemiBold"/>
                <a:ea typeface="Gill Sans SemiBold"/>
                <a:cs typeface="Gill Sans SemiBold"/>
                <a:sym typeface="Cabin"/>
              </a:rPr>
              <a:t>from</a:t>
            </a:r>
            <a:r>
              <a:rPr lang="en-US" sz="2000" dirty="0">
                <a:solidFill>
                  <a:schemeClr val="lt1"/>
                </a:solidFill>
                <a:latin typeface="Gill Sans SemiBold"/>
                <a:ea typeface="Gill Sans SemiBold"/>
                <a:cs typeface="Gill Sans SemiBold"/>
                <a:sym typeface="Cabin"/>
              </a:rPr>
              <a:t> </a:t>
            </a:r>
            <a:r>
              <a:rPr lang="en-US" sz="2000" dirty="0">
                <a:solidFill>
                  <a:srgbClr val="FFFF00"/>
                </a:solidFill>
                <a:latin typeface="Gill Sans SemiBold"/>
                <a:ea typeface="Gill Sans SemiBold"/>
                <a:cs typeface="Gill Sans SemiBold"/>
                <a:sym typeface="Cabin"/>
              </a:rPr>
              <a:t>Track </a:t>
            </a:r>
            <a:r>
              <a:rPr lang="en-US" sz="2000" dirty="0">
                <a:solidFill>
                  <a:srgbClr val="FF7F00"/>
                </a:solidFill>
                <a:latin typeface="Gill Sans SemiBold"/>
                <a:ea typeface="Gill Sans SemiBold"/>
                <a:cs typeface="Gill Sans SemiBold"/>
                <a:sym typeface="Cabin"/>
              </a:rPr>
              <a:t>join</a:t>
            </a:r>
            <a:r>
              <a:rPr lang="en-US" sz="2000" dirty="0">
                <a:solidFill>
                  <a:srgbClr val="FFFF00"/>
                </a:solidFill>
                <a:latin typeface="Gill Sans SemiBold"/>
                <a:ea typeface="Gill Sans SemiBold"/>
                <a:cs typeface="Gill Sans SemiBold"/>
                <a:sym typeface="Cabin"/>
              </a:rPr>
              <a:t> Genre </a:t>
            </a:r>
            <a:r>
              <a:rPr lang="en-US" sz="2000" dirty="0">
                <a:solidFill>
                  <a:srgbClr val="FF7F00"/>
                </a:solidFill>
                <a:latin typeface="Gill Sans SemiBold"/>
                <a:ea typeface="Gill Sans SemiBold"/>
                <a:cs typeface="Gill Sans SemiBold"/>
                <a:sym typeface="Cabin"/>
              </a:rPr>
              <a:t>join</a:t>
            </a:r>
            <a:r>
              <a:rPr lang="en-US" sz="2000" dirty="0">
                <a:solidFill>
                  <a:srgbClr val="FFFF00"/>
                </a:solidFill>
                <a:latin typeface="Gill Sans SemiBold"/>
                <a:ea typeface="Gill Sans SemiBold"/>
                <a:cs typeface="Gill Sans SemiBold"/>
                <a:sym typeface="Cabin"/>
              </a:rPr>
              <a:t> Album </a:t>
            </a:r>
            <a:r>
              <a:rPr lang="en-US" sz="2000" dirty="0">
                <a:solidFill>
                  <a:srgbClr val="FF7F00"/>
                </a:solidFill>
                <a:latin typeface="Gill Sans SemiBold"/>
                <a:ea typeface="Gill Sans SemiBold"/>
                <a:cs typeface="Gill Sans SemiBold"/>
                <a:sym typeface="Cabin"/>
              </a:rPr>
              <a:t>join</a:t>
            </a:r>
            <a:r>
              <a:rPr lang="en-US" sz="2000" dirty="0">
                <a:solidFill>
                  <a:srgbClr val="FFFF00"/>
                </a:solidFill>
                <a:latin typeface="Gill Sans SemiBold"/>
                <a:ea typeface="Gill Sans SemiBold"/>
                <a:cs typeface="Gill Sans SemiBold"/>
                <a:sym typeface="Cabin"/>
              </a:rPr>
              <a:t> Artist</a:t>
            </a:r>
            <a:r>
              <a:rPr lang="en-US" sz="2000" dirty="0">
                <a:solidFill>
                  <a:schemeClr val="lt1"/>
                </a:solidFill>
                <a:latin typeface="Gill Sans SemiBold"/>
                <a:ea typeface="Gill Sans SemiBold"/>
                <a:cs typeface="Gill Sans SemiBold"/>
                <a:sym typeface="Cabin"/>
              </a:rPr>
              <a:t> </a:t>
            </a:r>
            <a:r>
              <a:rPr lang="en-US" sz="2000" dirty="0">
                <a:solidFill>
                  <a:srgbClr val="FF7F00"/>
                </a:solidFill>
                <a:latin typeface="Gill Sans SemiBold"/>
                <a:ea typeface="Gill Sans SemiBold"/>
                <a:cs typeface="Gill Sans SemiBold"/>
                <a:sym typeface="Cabin"/>
              </a:rPr>
              <a:t>on</a:t>
            </a:r>
            <a:r>
              <a:rPr lang="en-US" sz="2000" dirty="0">
                <a:solidFill>
                  <a:schemeClr val="lt1"/>
                </a:solidFill>
                <a:latin typeface="Gill Sans SemiBold"/>
                <a:ea typeface="Gill Sans SemiBold"/>
                <a:cs typeface="Gill Sans SemiBold"/>
                <a:sym typeface="Cabin"/>
              </a:rPr>
              <a:t> </a:t>
            </a:r>
            <a:r>
              <a:rPr lang="en-US" sz="2000" dirty="0" err="1">
                <a:solidFill>
                  <a:srgbClr val="FF00FF"/>
                </a:solidFill>
                <a:latin typeface="Gill Sans SemiBold"/>
                <a:ea typeface="Gill Sans SemiBold"/>
                <a:cs typeface="Gill Sans SemiBold"/>
                <a:sym typeface="Cabin"/>
              </a:rPr>
              <a:t>Track.genre_id</a:t>
            </a:r>
            <a:r>
              <a:rPr lang="en-US" sz="2000" dirty="0">
                <a:solidFill>
                  <a:srgbClr val="FF00FF"/>
                </a:solidFill>
                <a:latin typeface="Gill Sans SemiBold"/>
                <a:ea typeface="Gill Sans SemiBold"/>
                <a:cs typeface="Gill Sans SemiBold"/>
                <a:sym typeface="Cabin"/>
              </a:rPr>
              <a:t> = </a:t>
            </a:r>
            <a:r>
              <a:rPr lang="en-US" sz="2000" dirty="0" err="1">
                <a:solidFill>
                  <a:srgbClr val="FF00FF"/>
                </a:solidFill>
                <a:latin typeface="Gill Sans SemiBold"/>
                <a:ea typeface="Gill Sans SemiBold"/>
                <a:cs typeface="Gill Sans SemiBold"/>
                <a:sym typeface="Cabin"/>
              </a:rPr>
              <a:t>Genre.id</a:t>
            </a:r>
            <a:r>
              <a:rPr lang="en-US" sz="2000" dirty="0">
                <a:solidFill>
                  <a:srgbClr val="FF00FF"/>
                </a:solidFill>
                <a:latin typeface="Gill Sans SemiBold"/>
                <a:ea typeface="Gill Sans SemiBold"/>
                <a:cs typeface="Gill Sans SemiBold"/>
                <a:sym typeface="Cabin"/>
              </a:rPr>
              <a:t> and </a:t>
            </a:r>
            <a:r>
              <a:rPr lang="en-US" sz="2000" dirty="0" err="1">
                <a:solidFill>
                  <a:srgbClr val="FF00FF"/>
                </a:solidFill>
                <a:latin typeface="Gill Sans SemiBold"/>
                <a:ea typeface="Gill Sans SemiBold"/>
                <a:cs typeface="Gill Sans SemiBold"/>
                <a:sym typeface="Cabin"/>
              </a:rPr>
              <a:t>Track.album_id</a:t>
            </a:r>
            <a:r>
              <a:rPr lang="en-US" sz="2000" dirty="0">
                <a:solidFill>
                  <a:srgbClr val="FF00FF"/>
                </a:solidFill>
                <a:latin typeface="Gill Sans SemiBold"/>
                <a:ea typeface="Gill Sans SemiBold"/>
                <a:cs typeface="Gill Sans SemiBold"/>
                <a:sym typeface="Cabin"/>
              </a:rPr>
              <a:t> = </a:t>
            </a:r>
            <a:r>
              <a:rPr lang="en-US" sz="2000" dirty="0" err="1">
                <a:solidFill>
                  <a:srgbClr val="FF00FF"/>
                </a:solidFill>
                <a:latin typeface="Gill Sans SemiBold"/>
                <a:ea typeface="Gill Sans SemiBold"/>
                <a:cs typeface="Gill Sans SemiBold"/>
                <a:sym typeface="Cabin"/>
              </a:rPr>
              <a:t>Album.id</a:t>
            </a:r>
            <a:r>
              <a:rPr lang="en-US" sz="2000" dirty="0">
                <a:solidFill>
                  <a:srgbClr val="FF00FF"/>
                </a:solidFill>
                <a:latin typeface="Gill Sans SemiBold"/>
                <a:ea typeface="Gill Sans SemiBold"/>
                <a:cs typeface="Gill Sans SemiBold"/>
                <a:sym typeface="Cabin"/>
              </a:rPr>
              <a:t> and </a:t>
            </a:r>
            <a:r>
              <a:rPr lang="en-US" sz="2000" dirty="0" err="1">
                <a:solidFill>
                  <a:srgbClr val="FF00FF"/>
                </a:solidFill>
                <a:latin typeface="Gill Sans SemiBold"/>
                <a:ea typeface="Gill Sans SemiBold"/>
                <a:cs typeface="Gill Sans SemiBold"/>
                <a:sym typeface="Cabin"/>
              </a:rPr>
              <a:t>Album.artist_id</a:t>
            </a:r>
            <a:r>
              <a:rPr lang="en-US" sz="2000" dirty="0">
                <a:solidFill>
                  <a:srgbClr val="FF00FF"/>
                </a:solidFill>
                <a:latin typeface="Gill Sans SemiBold"/>
                <a:ea typeface="Gill Sans SemiBold"/>
                <a:cs typeface="Gill Sans SemiBold"/>
                <a:sym typeface="Cabin"/>
              </a:rPr>
              <a:t> = </a:t>
            </a:r>
            <a:r>
              <a:rPr lang="en-US" sz="2000" dirty="0" err="1">
                <a:solidFill>
                  <a:srgbClr val="FF00FF"/>
                </a:solidFill>
                <a:latin typeface="Gill Sans SemiBold"/>
                <a:ea typeface="Gill Sans SemiBold"/>
                <a:cs typeface="Gill Sans SemiBold"/>
                <a:sym typeface="Cabin"/>
              </a:rPr>
              <a:t>Artist.id</a:t>
            </a:r>
            <a:endParaRPr lang="en-US" sz="2000" dirty="0">
              <a:solidFill>
                <a:srgbClr val="FF00FF"/>
              </a:solidFill>
              <a:latin typeface="Gill Sans SemiBold"/>
              <a:ea typeface="Gill Sans SemiBold"/>
              <a:cs typeface="Gill Sans SemiBold"/>
              <a:sym typeface="Cabin"/>
            </a:endParaRPr>
          </a:p>
        </p:txBody>
      </p:sp>
      <p:sp>
        <p:nvSpPr>
          <p:cNvPr id="780" name="Shape 780"/>
          <p:cNvSpPr txBox="1"/>
          <p:nvPr/>
        </p:nvSpPr>
        <p:spPr>
          <a:xfrm>
            <a:off x="6212076" y="2568178"/>
            <a:ext cx="1714500" cy="642938"/>
          </a:xfrm>
          <a:prstGeom prst="rect">
            <a:avLst/>
          </a:prstGeom>
          <a:noFill/>
          <a:ln>
            <a:noFill/>
          </a:ln>
        </p:spPr>
        <p:txBody>
          <a:bodyPr lIns="0" tIns="0" rIns="0" bIns="0" anchor="ctr" anchorCtr="0">
            <a:noAutofit/>
          </a:bodyPr>
          <a:lstStyle/>
          <a:p>
            <a:pPr algn="ctr">
              <a:buClr>
                <a:srgbClr val="00FF00"/>
              </a:buClr>
              <a:buSzPct val="25000"/>
            </a:pPr>
            <a:r>
              <a:rPr lang="en-US" sz="2000" dirty="0">
                <a:solidFill>
                  <a:srgbClr val="00FF00"/>
                </a:solidFill>
                <a:latin typeface="Gill Sans SemiBold"/>
                <a:ea typeface="Gill Sans SemiBold"/>
                <a:cs typeface="Gill Sans SemiBold"/>
                <a:sym typeface="Cabin"/>
              </a:rPr>
              <a:t>What we want to see</a:t>
            </a:r>
          </a:p>
        </p:txBody>
      </p:sp>
      <p:sp>
        <p:nvSpPr>
          <p:cNvPr id="781" name="Shape 781"/>
          <p:cNvSpPr txBox="1"/>
          <p:nvPr/>
        </p:nvSpPr>
        <p:spPr>
          <a:xfrm>
            <a:off x="6119207" y="3353990"/>
            <a:ext cx="1893093" cy="642938"/>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The tables which hold the data</a:t>
            </a:r>
          </a:p>
        </p:txBody>
      </p:sp>
      <p:sp>
        <p:nvSpPr>
          <p:cNvPr id="782" name="Shape 782"/>
          <p:cNvSpPr txBox="1"/>
          <p:nvPr/>
        </p:nvSpPr>
        <p:spPr>
          <a:xfrm>
            <a:off x="6212076" y="4118372"/>
            <a:ext cx="1714500" cy="642938"/>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How the tables are linked</a:t>
            </a:r>
          </a:p>
        </p:txBody>
      </p:sp>
      <p:pic>
        <p:nvPicPr>
          <p:cNvPr id="2" name="Picture 1" descr="Screen Shot 2015-08-10 at 11.46.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69" y="2674728"/>
            <a:ext cx="4986420" cy="214862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Shape 788"/>
          <p:cNvPicPr preferRelativeResize="0"/>
          <p:nvPr/>
        </p:nvPicPr>
        <p:blipFill rotWithShape="1">
          <a:blip r:embed="rId3">
            <a:alphaModFix/>
          </a:blip>
          <a:srcRect/>
          <a:stretch/>
        </p:blipFill>
        <p:spPr>
          <a:xfrm>
            <a:off x="935832" y="453278"/>
            <a:ext cx="7416998" cy="4493419"/>
          </a:xfrm>
          <a:prstGeom prst="rect">
            <a:avLst/>
          </a:prstGeom>
          <a:noFill/>
          <a:ln>
            <a:noFill/>
          </a:ln>
        </p:spPr>
      </p:pic>
      <p:pic>
        <p:nvPicPr>
          <p:cNvPr id="4" name="Picture 3" descr="Screen Shot 2015-08-10 at 11.46.3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324" y="2434370"/>
            <a:ext cx="4986420" cy="214862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650081" y="864394"/>
            <a:ext cx="7836694" cy="1735931"/>
          </a:xfrm>
          <a:prstGeom prst="rect">
            <a:avLst/>
          </a:prstGeom>
          <a:noFill/>
          <a:ln>
            <a:noFill/>
          </a:ln>
        </p:spPr>
        <p:txBody>
          <a:bodyPr lIns="21431" tIns="21431" rIns="21431" bIns="21431" anchor="b" anchorCtr="0">
            <a:noAutofit/>
          </a:bodyPr>
          <a:lstStyle/>
          <a:p>
            <a:pPr>
              <a:spcBef>
                <a:spcPts val="0"/>
              </a:spcBef>
              <a:buClr>
                <a:srgbClr val="FF00FF"/>
              </a:buClr>
              <a:buSzPct val="25000"/>
            </a:pPr>
            <a:r>
              <a:rPr lang="en-US" sz="4300" b="0" dirty="0">
                <a:solidFill>
                  <a:srgbClr val="FF00FF"/>
                </a:solidFill>
                <a:ea typeface="Gill Sans SemiBold"/>
                <a:cs typeface="Gill Sans SemiBold"/>
                <a:sym typeface="Cabin"/>
              </a:rPr>
              <a:t>Many-To-Many Relationships</a:t>
            </a:r>
          </a:p>
        </p:txBody>
      </p:sp>
      <p:sp>
        <p:nvSpPr>
          <p:cNvPr id="721" name="Shape 721"/>
          <p:cNvSpPr txBox="1">
            <a:spLocks noGrp="1"/>
          </p:cNvSpPr>
          <p:nvPr>
            <p:ph type="body" idx="1"/>
          </p:nvPr>
        </p:nvSpPr>
        <p:spPr>
          <a:xfrm>
            <a:off x="650081" y="2650331"/>
            <a:ext cx="7836694" cy="592931"/>
          </a:xfrm>
          <a:prstGeom prst="rect">
            <a:avLst/>
          </a:prstGeom>
          <a:noFill/>
          <a:ln>
            <a:noFill/>
          </a:ln>
        </p:spPr>
        <p:txBody>
          <a:bodyPr lIns="21431" tIns="21431" rIns="21431" bIns="21431" anchor="t" anchorCtr="0">
            <a:noAutofit/>
          </a:bodyPr>
          <a:lstStyle/>
          <a:p>
            <a:pPr marL="192881" indent="-192881" algn="ctr">
              <a:spcBef>
                <a:spcPts val="0"/>
              </a:spcBef>
            </a:pPr>
            <a:endParaRPr/>
          </a:p>
        </p:txBody>
      </p:sp>
      <p:sp>
        <p:nvSpPr>
          <p:cNvPr id="722" name="Shape 722"/>
          <p:cNvSpPr txBox="1"/>
          <p:nvPr/>
        </p:nvSpPr>
        <p:spPr>
          <a:xfrm>
            <a:off x="315174" y="4521994"/>
            <a:ext cx="8509712" cy="349987"/>
          </a:xfrm>
          <a:prstGeom prst="rect">
            <a:avLst/>
          </a:prstGeom>
          <a:noFill/>
          <a:ln>
            <a:noFill/>
          </a:ln>
        </p:spPr>
        <p:txBody>
          <a:bodyPr lIns="0" tIns="0" rIns="0" bIns="0" anchor="ctr" anchorCtr="0">
            <a:noAutofit/>
          </a:bodyPr>
          <a:lstStyle/>
          <a:p>
            <a:pPr lvl="0"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https://en.wikipedia.org/wiki/Many-to-many_(data_model)</a:t>
            </a:r>
          </a:p>
        </p:txBody>
      </p:sp>
    </p:spTree>
    <p:extLst>
      <p:ext uri="{BB962C8B-B14F-4D97-AF65-F5344CB8AC3E}">
        <p14:creationId xmlns:p14="http://schemas.microsoft.com/office/powerpoint/2010/main" val="10811734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26" name="Shape 626"/>
          <p:cNvSpPr txBox="1"/>
          <p:nvPr/>
        </p:nvSpPr>
        <p:spPr>
          <a:xfrm>
            <a:off x="5212808" y="630300"/>
            <a:ext cx="1527663" cy="176450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a:p>
        </p:txBody>
      </p:sp>
      <p:sp>
        <p:nvSpPr>
          <p:cNvPr id="606" name="Shape 606"/>
          <p:cNvSpPr txBox="1"/>
          <p:nvPr/>
        </p:nvSpPr>
        <p:spPr>
          <a:xfrm>
            <a:off x="834926" y="928688"/>
            <a:ext cx="890290"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Album  </a:t>
            </a:r>
          </a:p>
        </p:txBody>
      </p:sp>
      <p:sp>
        <p:nvSpPr>
          <p:cNvPr id="607" name="Shape 607"/>
          <p:cNvSpPr txBox="1"/>
          <p:nvPr/>
        </p:nvSpPr>
        <p:spPr>
          <a:xfrm>
            <a:off x="621507" y="910555"/>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a:p>
        </p:txBody>
      </p:sp>
      <p:cxnSp>
        <p:nvCxnSpPr>
          <p:cNvPr id="608" name="Shape 608"/>
          <p:cNvCxnSpPr/>
          <p:nvPr/>
        </p:nvCxnSpPr>
        <p:spPr>
          <a:xfrm rot="10800000" flipH="1">
            <a:off x="2024360" y="1277958"/>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09" name="Shape 609"/>
          <p:cNvSpPr txBox="1"/>
          <p:nvPr/>
        </p:nvSpPr>
        <p:spPr>
          <a:xfrm>
            <a:off x="3028048" y="710531"/>
            <a:ext cx="1428975" cy="349987"/>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belongs-to</a:t>
            </a:r>
          </a:p>
        </p:txBody>
      </p:sp>
      <p:sp>
        <p:nvSpPr>
          <p:cNvPr id="610" name="Shape 610"/>
          <p:cNvSpPr txBox="1"/>
          <p:nvPr/>
        </p:nvSpPr>
        <p:spPr>
          <a:xfrm>
            <a:off x="3607594" y="2593181"/>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Album</a:t>
            </a:r>
          </a:p>
        </p:txBody>
      </p:sp>
      <p:sp>
        <p:nvSpPr>
          <p:cNvPr id="611" name="Shape 611"/>
          <p:cNvSpPr txBox="1"/>
          <p:nvPr/>
        </p:nvSpPr>
        <p:spPr>
          <a:xfrm>
            <a:off x="3607594" y="304323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2" name="Shape 612"/>
          <p:cNvSpPr txBox="1"/>
          <p:nvPr/>
        </p:nvSpPr>
        <p:spPr>
          <a:xfrm>
            <a:off x="3607594" y="347186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13" name="Shape 613"/>
          <p:cNvSpPr txBox="1"/>
          <p:nvPr/>
        </p:nvSpPr>
        <p:spPr>
          <a:xfrm>
            <a:off x="7236619" y="1864519"/>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Track</a:t>
            </a:r>
          </a:p>
        </p:txBody>
      </p:sp>
      <p:sp>
        <p:nvSpPr>
          <p:cNvPr id="614" name="Shape 614"/>
          <p:cNvSpPr txBox="1"/>
          <p:nvPr/>
        </p:nvSpPr>
        <p:spPr>
          <a:xfrm>
            <a:off x="7236619" y="2314575"/>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5" name="Shape 615"/>
          <p:cNvSpPr txBox="1"/>
          <p:nvPr/>
        </p:nvSpPr>
        <p:spPr>
          <a:xfrm>
            <a:off x="7236619" y="2743200"/>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16" name="Shape 616"/>
          <p:cNvSpPr txBox="1"/>
          <p:nvPr/>
        </p:nvSpPr>
        <p:spPr>
          <a:xfrm>
            <a:off x="7236619" y="318611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rating</a:t>
            </a:r>
          </a:p>
        </p:txBody>
      </p:sp>
      <p:sp>
        <p:nvSpPr>
          <p:cNvPr id="617" name="Shape 617"/>
          <p:cNvSpPr txBox="1"/>
          <p:nvPr/>
        </p:nvSpPr>
        <p:spPr>
          <a:xfrm>
            <a:off x="7236619" y="3600450"/>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err="1">
                <a:solidFill>
                  <a:schemeClr val="lt1"/>
                </a:solidFill>
                <a:latin typeface="Gill Sans SemiBold"/>
                <a:ea typeface="Gill Sans SemiBold"/>
                <a:cs typeface="Gill Sans SemiBold"/>
                <a:sym typeface="Cabin"/>
              </a:rPr>
              <a:t>len</a:t>
            </a:r>
            <a:endParaRPr lang="en-US" sz="2300" dirty="0">
              <a:solidFill>
                <a:schemeClr val="lt1"/>
              </a:solidFill>
              <a:latin typeface="Gill Sans SemiBold"/>
              <a:ea typeface="Gill Sans SemiBold"/>
              <a:cs typeface="Gill Sans SemiBold"/>
              <a:sym typeface="Cabin"/>
            </a:endParaRPr>
          </a:p>
        </p:txBody>
      </p:sp>
      <p:sp>
        <p:nvSpPr>
          <p:cNvPr id="618" name="Shape 618"/>
          <p:cNvSpPr txBox="1"/>
          <p:nvPr/>
        </p:nvSpPr>
        <p:spPr>
          <a:xfrm>
            <a:off x="7236619" y="404336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count</a:t>
            </a:r>
          </a:p>
        </p:txBody>
      </p:sp>
      <p:sp>
        <p:nvSpPr>
          <p:cNvPr id="619" name="Shape 619"/>
          <p:cNvSpPr txBox="1"/>
          <p:nvPr/>
        </p:nvSpPr>
        <p:spPr>
          <a:xfrm>
            <a:off x="7236619" y="447198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album_id</a:t>
            </a:r>
            <a:endParaRPr lang="en-US" sz="2300" dirty="0">
              <a:solidFill>
                <a:srgbClr val="FF00FF"/>
              </a:solidFill>
              <a:latin typeface="Gill Sans SemiBold"/>
              <a:ea typeface="Gill Sans SemiBold"/>
              <a:cs typeface="Gill Sans SemiBold"/>
              <a:sym typeface="Cabin"/>
            </a:endParaRPr>
          </a:p>
        </p:txBody>
      </p:sp>
      <p:cxnSp>
        <p:nvCxnSpPr>
          <p:cNvPr id="620" name="Shape 620"/>
          <p:cNvCxnSpPr/>
          <p:nvPr/>
        </p:nvCxnSpPr>
        <p:spPr>
          <a:xfrm>
            <a:off x="5054203" y="3277195"/>
            <a:ext cx="2013644" cy="1356419"/>
          </a:xfrm>
          <a:prstGeom prst="straightConnector1">
            <a:avLst/>
          </a:prstGeom>
          <a:noFill/>
          <a:ln w="88900" cap="rnd" cmpd="sng">
            <a:solidFill>
              <a:srgbClr val="FF00FF"/>
            </a:solidFill>
            <a:prstDash val="solid"/>
            <a:miter/>
            <a:headEnd type="stealth" w="med" len="med"/>
            <a:tailEnd type="none" w="med" len="med"/>
          </a:ln>
        </p:spPr>
      </p:cxnSp>
      <p:sp>
        <p:nvSpPr>
          <p:cNvPr id="621" name="Shape 621"/>
          <p:cNvSpPr txBox="1"/>
          <p:nvPr/>
        </p:nvSpPr>
        <p:spPr>
          <a:xfrm>
            <a:off x="1021556" y="2293144"/>
            <a:ext cx="1780992" cy="1228724"/>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Table</a:t>
            </a:r>
          </a:p>
          <a:p>
            <a:pPr algn="ctr">
              <a:buClr>
                <a:srgbClr val="FF7F00"/>
              </a:buClr>
              <a:buSzPct val="25000"/>
            </a:pPr>
            <a:r>
              <a:rPr lang="en-US" sz="2000" dirty="0">
                <a:solidFill>
                  <a:srgbClr val="FF7F00"/>
                </a:solidFill>
                <a:latin typeface="Gill Sans SemiBold"/>
                <a:ea typeface="Gill Sans SemiBold"/>
                <a:cs typeface="Gill Sans SemiBold"/>
                <a:sym typeface="Cabin"/>
              </a:rPr>
              <a:t>Primary key</a:t>
            </a:r>
          </a:p>
          <a:p>
            <a:pPr algn="ctr">
              <a:buClr>
                <a:srgbClr val="00FF00"/>
              </a:buClr>
              <a:buSzPct val="25000"/>
            </a:pPr>
            <a:r>
              <a:rPr lang="en-US" sz="2000" dirty="0">
                <a:solidFill>
                  <a:srgbClr val="00FF00"/>
                </a:solidFill>
                <a:latin typeface="Gill Sans SemiBold"/>
                <a:ea typeface="Gill Sans SemiBold"/>
                <a:cs typeface="Gill Sans SemiBold"/>
                <a:sym typeface="Cabin"/>
              </a:rPr>
              <a:t>Logical key</a:t>
            </a:r>
          </a:p>
          <a:p>
            <a:pPr algn="ctr">
              <a:buClr>
                <a:srgbClr val="FF00FF"/>
              </a:buClr>
              <a:buSzPct val="25000"/>
            </a:pPr>
            <a:r>
              <a:rPr lang="en-US" sz="2000" dirty="0">
                <a:solidFill>
                  <a:srgbClr val="FF00FF"/>
                </a:solidFill>
                <a:latin typeface="Gill Sans SemiBold"/>
                <a:ea typeface="Gill Sans SemiBold"/>
                <a:cs typeface="Gill Sans SemiBold"/>
                <a:sym typeface="Cabin"/>
              </a:rPr>
              <a:t>Foreign key</a:t>
            </a:r>
          </a:p>
        </p:txBody>
      </p:sp>
      <p:sp>
        <p:nvSpPr>
          <p:cNvPr id="622" name="Shape 622"/>
          <p:cNvSpPr txBox="1"/>
          <p:nvPr/>
        </p:nvSpPr>
        <p:spPr>
          <a:xfrm>
            <a:off x="5556051" y="718907"/>
            <a:ext cx="777776"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Track  </a:t>
            </a:r>
          </a:p>
        </p:txBody>
      </p:sp>
      <p:sp>
        <p:nvSpPr>
          <p:cNvPr id="623" name="Shape 623"/>
          <p:cNvSpPr txBox="1"/>
          <p:nvPr/>
        </p:nvSpPr>
        <p:spPr>
          <a:xfrm>
            <a:off x="5659636" y="1649765"/>
            <a:ext cx="5848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Len  </a:t>
            </a:r>
          </a:p>
        </p:txBody>
      </p:sp>
      <p:sp>
        <p:nvSpPr>
          <p:cNvPr id="624" name="Shape 624"/>
          <p:cNvSpPr txBox="1"/>
          <p:nvPr/>
        </p:nvSpPr>
        <p:spPr>
          <a:xfrm>
            <a:off x="5556052" y="1361845"/>
            <a:ext cx="9062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Rating</a:t>
            </a:r>
          </a:p>
        </p:txBody>
      </p:sp>
      <p:sp>
        <p:nvSpPr>
          <p:cNvPr id="625" name="Shape 625"/>
          <p:cNvSpPr txBox="1"/>
          <p:nvPr/>
        </p:nvSpPr>
        <p:spPr>
          <a:xfrm>
            <a:off x="5586413" y="1926201"/>
            <a:ext cx="73134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Count</a:t>
            </a:r>
          </a:p>
        </p:txBody>
      </p:sp>
      <p:sp>
        <p:nvSpPr>
          <p:cNvPr id="627" name="Shape 627"/>
          <p:cNvSpPr txBox="1"/>
          <p:nvPr/>
        </p:nvSpPr>
        <p:spPr>
          <a:xfrm>
            <a:off x="5604272" y="1018945"/>
            <a:ext cx="68401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Title  </a:t>
            </a:r>
          </a:p>
        </p:txBody>
      </p:sp>
      <p:sp>
        <p:nvSpPr>
          <p:cNvPr id="2" name="TextBox 1"/>
          <p:cNvSpPr txBox="1"/>
          <p:nvPr/>
        </p:nvSpPr>
        <p:spPr>
          <a:xfrm>
            <a:off x="6441584" y="3753332"/>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25" name="TextBox 24"/>
          <p:cNvSpPr txBox="1"/>
          <p:nvPr/>
        </p:nvSpPr>
        <p:spPr>
          <a:xfrm>
            <a:off x="5212808" y="2891801"/>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
        <p:nvSpPr>
          <p:cNvPr id="3" name="Rectangle 2"/>
          <p:cNvSpPr/>
          <p:nvPr/>
        </p:nvSpPr>
        <p:spPr>
          <a:xfrm>
            <a:off x="144296" y="4602453"/>
            <a:ext cx="5178882" cy="298160"/>
          </a:xfrm>
          <a:prstGeom prst="rect">
            <a:avLst/>
          </a:prstGeom>
        </p:spPr>
        <p:txBody>
          <a:bodyPr wrap="none" lIns="51435" tIns="25718" rIns="51435" bIns="25718">
            <a:spAutoFit/>
          </a:bodyPr>
          <a:lstStyle/>
          <a:p>
            <a:r>
              <a:rPr lang="en-US" sz="1600" dirty="0">
                <a:solidFill>
                  <a:srgbClr val="00FF00"/>
                </a:solidFill>
              </a:rPr>
              <a:t>https://</a:t>
            </a:r>
            <a:r>
              <a:rPr lang="en-US" sz="1600" dirty="0" err="1">
                <a:solidFill>
                  <a:srgbClr val="00FF00"/>
                </a:solidFill>
              </a:rPr>
              <a:t>en.wikipedia.org</a:t>
            </a:r>
            <a:r>
              <a:rPr lang="en-US" sz="1600" dirty="0">
                <a:solidFill>
                  <a:srgbClr val="00FF00"/>
                </a:solidFill>
              </a:rPr>
              <a:t>/wiki/One-to-many_(</a:t>
            </a:r>
            <a:r>
              <a:rPr lang="en-US" sz="1600" dirty="0" err="1">
                <a:solidFill>
                  <a:srgbClr val="00FF00"/>
                </a:solidFill>
              </a:rPr>
              <a:t>data_model</a:t>
            </a:r>
            <a:r>
              <a:rPr lang="en-US" sz="1600" dirty="0">
                <a:solidFill>
                  <a:srgbClr val="00FF00"/>
                </a:solidFill>
              </a:rPr>
              <a:t>)</a:t>
            </a:r>
          </a:p>
        </p:txBody>
      </p:sp>
      <p:sp>
        <p:nvSpPr>
          <p:cNvPr id="28" name="TextBox 27"/>
          <p:cNvSpPr txBox="1"/>
          <p:nvPr/>
        </p:nvSpPr>
        <p:spPr>
          <a:xfrm>
            <a:off x="7333710" y="571500"/>
            <a:ext cx="1278575" cy="544381"/>
          </a:xfrm>
          <a:prstGeom prst="rect">
            <a:avLst/>
          </a:prstGeom>
          <a:noFill/>
        </p:spPr>
        <p:txBody>
          <a:bodyPr wrap="none" lIns="51435" tIns="25718" rIns="51435" bIns="25718" rtlCol="0">
            <a:spAutoFit/>
          </a:bodyPr>
          <a:lstStyle/>
          <a:p>
            <a:r>
              <a:rPr lang="en-US" sz="1600" dirty="0">
                <a:solidFill>
                  <a:schemeClr val="bg1"/>
                </a:solidFill>
              </a:rPr>
              <a:t>Review:</a:t>
            </a:r>
          </a:p>
          <a:p>
            <a:r>
              <a:rPr lang="en-US" sz="1600" dirty="0">
                <a:solidFill>
                  <a:schemeClr val="bg1"/>
                </a:solidFill>
              </a:rPr>
              <a:t>One to Many</a:t>
            </a:r>
          </a:p>
        </p:txBody>
      </p:sp>
      <p:sp>
        <p:nvSpPr>
          <p:cNvPr id="29" name="TextBox 28"/>
          <p:cNvSpPr txBox="1"/>
          <p:nvPr/>
        </p:nvSpPr>
        <p:spPr>
          <a:xfrm>
            <a:off x="4457024" y="1471175"/>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30" name="TextBox 29"/>
          <p:cNvSpPr txBox="1"/>
          <p:nvPr/>
        </p:nvSpPr>
        <p:spPr>
          <a:xfrm>
            <a:off x="2128010" y="1471175"/>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Tree>
    <p:extLst>
      <p:ext uri="{BB962C8B-B14F-4D97-AF65-F5344CB8AC3E}">
        <p14:creationId xmlns:p14="http://schemas.microsoft.com/office/powerpoint/2010/main" val="34485238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Two Roles in Large Projects</a:t>
            </a:r>
          </a:p>
        </p:txBody>
      </p:sp>
      <p:sp>
        <p:nvSpPr>
          <p:cNvPr id="204" name="Shape 204"/>
          <p:cNvSpPr txBox="1">
            <a:spLocks noGrp="1"/>
          </p:cNvSpPr>
          <p:nvPr>
            <p:ph idx="1"/>
          </p:nvPr>
        </p:nvSpPr>
        <p:spPr>
          <a:xfrm>
            <a:off x="650081" y="1464469"/>
            <a:ext cx="7836750" cy="2586094"/>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rgbClr val="FF00FF"/>
                </a:solidFill>
                <a:ea typeface="Gill Sans SemiBold"/>
                <a:cs typeface="Gill Sans SemiBold"/>
                <a:sym typeface="Cabin"/>
              </a:rPr>
              <a:t>Application Developer</a:t>
            </a:r>
            <a:r>
              <a:rPr lang="en-US" sz="2000" b="0" dirty="0">
                <a:solidFill>
                  <a:schemeClr val="lt1"/>
                </a:solidFill>
                <a:ea typeface="Gill Sans SemiBold"/>
                <a:cs typeface="Gill Sans SemiBold"/>
                <a:sym typeface="Cabin"/>
              </a:rPr>
              <a:t> - Builds the logic for the application, the look and feel of the application - monitors the application for problems</a:t>
            </a:r>
          </a:p>
          <a:p>
            <a:pPr marL="257175" indent="-257175">
              <a:spcBef>
                <a:spcPts val="1969"/>
              </a:spcBef>
              <a:spcAft>
                <a:spcPts val="563"/>
              </a:spcAft>
              <a:buClr>
                <a:schemeClr val="lt1"/>
              </a:buClr>
              <a:buSzPct val="100000"/>
              <a:buFont typeface="Cabin"/>
              <a:buChar char="•"/>
            </a:pPr>
            <a:r>
              <a:rPr lang="en-US" sz="2000" b="0" dirty="0">
                <a:solidFill>
                  <a:srgbClr val="FFFF00"/>
                </a:solidFill>
                <a:ea typeface="Gill Sans SemiBold"/>
                <a:cs typeface="Gill Sans SemiBold"/>
                <a:sym typeface="Cabin"/>
              </a:rPr>
              <a:t>Database Administrator </a:t>
            </a:r>
            <a:r>
              <a:rPr lang="en-US" sz="2000" b="0" dirty="0">
                <a:solidFill>
                  <a:schemeClr val="lt1"/>
                </a:solidFill>
                <a:ea typeface="Gill Sans SemiBold"/>
                <a:cs typeface="Gill Sans SemiBold"/>
                <a:sym typeface="Cabin"/>
              </a:rPr>
              <a:t>- Monitors and adjusts the database as the program runs in production</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Often both people participate in the building of the </a:t>
            </a:r>
            <a:r>
              <a:rPr lang="en-US" sz="2000" b="0" dirty="0">
                <a:solidFill>
                  <a:schemeClr val="lt1"/>
                </a:solidFill>
                <a:ea typeface="Gill Sans SemiBold"/>
                <a:cs typeface="Gill Sans SemiBold"/>
                <a:sym typeface="Arial"/>
              </a:rPr>
              <a:t>“</a:t>
            </a:r>
            <a:r>
              <a:rPr lang="en-US" sz="2000" b="0" dirty="0">
                <a:solidFill>
                  <a:schemeClr val="lt1"/>
                </a:solidFill>
                <a:ea typeface="Gill Sans SemiBold"/>
                <a:cs typeface="Gill Sans SemiBold"/>
                <a:sym typeface="Cabin"/>
              </a:rPr>
              <a:t>Data model</a:t>
            </a:r>
            <a:r>
              <a:rPr lang="en-US" sz="2000" b="0" dirty="0">
                <a:solidFill>
                  <a:schemeClr val="lt1"/>
                </a:solidFill>
                <a:ea typeface="Gill Sans SemiBold"/>
                <a:cs typeface="Gill Sans SemiBold"/>
                <a:sym typeface="Arial"/>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12" name="Picture 11" descr="Screen Shot 2015-08-10 at 11.3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04" y="1555374"/>
            <a:ext cx="1514475" cy="850106"/>
          </a:xfrm>
          <a:prstGeom prst="rect">
            <a:avLst/>
          </a:prstGeom>
        </p:spPr>
      </p:pic>
      <p:pic>
        <p:nvPicPr>
          <p:cNvPr id="13" name="Picture 12" descr="Screen Shot 2015-08-10 at 11.31.34 AM.png"/>
          <p:cNvPicPr>
            <a:picLocks noChangeAspect="1"/>
          </p:cNvPicPr>
          <p:nvPr/>
        </p:nvPicPr>
        <p:blipFill rotWithShape="1">
          <a:blip r:embed="rId4">
            <a:extLst>
              <a:ext uri="{28A0092B-C50C-407E-A947-70E740481C1C}">
                <a14:useLocalDpi xmlns:a14="http://schemas.microsoft.com/office/drawing/2010/main" val="0"/>
              </a:ext>
            </a:extLst>
          </a:blip>
          <a:srcRect l="3907"/>
          <a:stretch/>
        </p:blipFill>
        <p:spPr>
          <a:xfrm>
            <a:off x="1969204" y="2776457"/>
            <a:ext cx="5141653" cy="1357313"/>
          </a:xfrm>
          <a:prstGeom prst="rect">
            <a:avLst/>
          </a:prstGeom>
        </p:spPr>
      </p:pic>
      <p:cxnSp>
        <p:nvCxnSpPr>
          <p:cNvPr id="14" name="Shape 711"/>
          <p:cNvCxnSpPr/>
          <p:nvPr/>
        </p:nvCxnSpPr>
        <p:spPr>
          <a:xfrm flipH="1" flipV="1">
            <a:off x="1292216" y="2046864"/>
            <a:ext cx="2826065" cy="1302617"/>
          </a:xfrm>
          <a:prstGeom prst="straightConnector1">
            <a:avLst/>
          </a:prstGeom>
          <a:noFill/>
          <a:ln w="101600" cap="rnd" cmpd="sng">
            <a:solidFill>
              <a:srgbClr val="FF00FF"/>
            </a:solidFill>
            <a:prstDash val="solid"/>
            <a:miter/>
            <a:headEnd type="stealth" w="med" len="med"/>
            <a:tailEnd type="none" w="med" len="med"/>
          </a:ln>
        </p:spPr>
      </p:cxnSp>
      <p:sp>
        <p:nvSpPr>
          <p:cNvPr id="15" name="TextBox 14"/>
          <p:cNvSpPr txBox="1"/>
          <p:nvPr/>
        </p:nvSpPr>
        <p:spPr>
          <a:xfrm>
            <a:off x="3696568" y="2405124"/>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16" name="TextBox 15"/>
          <p:cNvSpPr txBox="1"/>
          <p:nvPr/>
        </p:nvSpPr>
        <p:spPr>
          <a:xfrm>
            <a:off x="2813999" y="1902934"/>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
        <p:nvSpPr>
          <p:cNvPr id="17" name="Rectangle 16"/>
          <p:cNvSpPr/>
          <p:nvPr/>
        </p:nvSpPr>
        <p:spPr>
          <a:xfrm>
            <a:off x="144296" y="4684207"/>
            <a:ext cx="5178882" cy="298160"/>
          </a:xfrm>
          <a:prstGeom prst="rect">
            <a:avLst/>
          </a:prstGeom>
        </p:spPr>
        <p:txBody>
          <a:bodyPr wrap="none" lIns="51435" tIns="25718" rIns="51435" bIns="25718">
            <a:spAutoFit/>
          </a:bodyPr>
          <a:lstStyle/>
          <a:p>
            <a:r>
              <a:rPr lang="en-US" sz="1600" dirty="0">
                <a:solidFill>
                  <a:srgbClr val="00FF00"/>
                </a:solidFill>
              </a:rPr>
              <a:t>https://</a:t>
            </a:r>
            <a:r>
              <a:rPr lang="en-US" sz="1600" dirty="0" err="1">
                <a:solidFill>
                  <a:srgbClr val="00FF00"/>
                </a:solidFill>
              </a:rPr>
              <a:t>en.wikipedia.org</a:t>
            </a:r>
            <a:r>
              <a:rPr lang="en-US" sz="1600" dirty="0">
                <a:solidFill>
                  <a:srgbClr val="00FF00"/>
                </a:solidFill>
              </a:rPr>
              <a:t>/wiki/One-to-many_(</a:t>
            </a:r>
            <a:r>
              <a:rPr lang="en-US" sz="1600" dirty="0" err="1">
                <a:solidFill>
                  <a:srgbClr val="00FF00"/>
                </a:solidFill>
              </a:rPr>
              <a:t>data_model</a:t>
            </a:r>
            <a:r>
              <a:rPr lang="en-US" sz="1600" dirty="0">
                <a:solidFill>
                  <a:srgbClr val="00FF00"/>
                </a:solidFill>
              </a:rPr>
              <a:t>)</a:t>
            </a:r>
          </a:p>
        </p:txBody>
      </p:sp>
      <p:pic>
        <p:nvPicPr>
          <p:cNvPr id="5" name="Picture 4" descr="500px-CPT-Databases-OnetoMany.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741" y="825402"/>
            <a:ext cx="3571875" cy="792956"/>
          </a:xfrm>
          <a:prstGeom prst="rect">
            <a:avLst/>
          </a:prstGeom>
          <a:solidFill>
            <a:schemeClr val="bg1"/>
          </a:solidFill>
        </p:spPr>
      </p:pic>
      <p:sp>
        <p:nvSpPr>
          <p:cNvPr id="20" name="TextBox 19"/>
          <p:cNvSpPr txBox="1"/>
          <p:nvPr/>
        </p:nvSpPr>
        <p:spPr>
          <a:xfrm>
            <a:off x="7028590" y="1748704"/>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21" name="TextBox 20"/>
          <p:cNvSpPr txBox="1"/>
          <p:nvPr/>
        </p:nvSpPr>
        <p:spPr>
          <a:xfrm>
            <a:off x="5788824" y="1748704"/>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Tree>
    <p:extLst>
      <p:ext uri="{BB962C8B-B14F-4D97-AF65-F5344CB8AC3E}">
        <p14:creationId xmlns:p14="http://schemas.microsoft.com/office/powerpoint/2010/main" val="23473311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1" y="135732"/>
            <a:ext cx="7836694" cy="1293018"/>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b="0" dirty="0">
                <a:solidFill>
                  <a:srgbClr val="00FF00"/>
                </a:solidFill>
                <a:ea typeface="Gill Sans SemiBold"/>
                <a:cs typeface="Gill Sans SemiBold"/>
                <a:sym typeface="Cabin"/>
              </a:rPr>
              <a:t>Many to Many</a:t>
            </a:r>
          </a:p>
        </p:txBody>
      </p:sp>
      <p:sp>
        <p:nvSpPr>
          <p:cNvPr id="795" name="Shape 795"/>
          <p:cNvSpPr txBox="1">
            <a:spLocks noGrp="1"/>
          </p:cNvSpPr>
          <p:nvPr>
            <p:ph type="body" idx="1"/>
          </p:nvPr>
        </p:nvSpPr>
        <p:spPr>
          <a:xfrm>
            <a:off x="650082" y="1464469"/>
            <a:ext cx="3919948" cy="3207543"/>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Sometimes we need to model a relationship that is many-to-many</a:t>
            </a:r>
          </a:p>
          <a:p>
            <a:pPr marL="257175" indent="-257175">
              <a:spcBef>
                <a:spcPts val="0"/>
              </a:spcBef>
              <a:spcAft>
                <a:spcPts val="563"/>
              </a:spcAft>
              <a:buClr>
                <a:schemeClr val="lt1"/>
              </a:buClr>
              <a:buSzPct val="100000"/>
              <a:buFont typeface="Cabin"/>
              <a:buChar char="•"/>
            </a:pPr>
            <a:r>
              <a:rPr lang="en-US" sz="2000" dirty="0">
                <a:solidFill>
                  <a:schemeClr val="lt1"/>
                </a:solidFill>
                <a:ea typeface="Gill Sans SemiBold"/>
                <a:cs typeface="Gill Sans SemiBold"/>
                <a:sym typeface="Cabin"/>
              </a:rPr>
              <a:t>We need to add a "connection" table with two foreign keys</a:t>
            </a:r>
          </a:p>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There is usuall</a:t>
            </a:r>
            <a:r>
              <a:rPr lang="en-US" sz="2000" dirty="0">
                <a:solidFill>
                  <a:schemeClr val="lt1"/>
                </a:solidFill>
                <a:ea typeface="Gill Sans SemiBold"/>
                <a:cs typeface="Gill Sans SemiBold"/>
                <a:sym typeface="Cabin"/>
              </a:rPr>
              <a:t>y </a:t>
            </a:r>
            <a:r>
              <a:rPr lang="en-US" sz="2000" b="0" dirty="0">
                <a:solidFill>
                  <a:schemeClr val="lt1"/>
                </a:solidFill>
                <a:ea typeface="Gill Sans SemiBold"/>
                <a:cs typeface="Gill Sans SemiBold"/>
                <a:sym typeface="Cabin"/>
              </a:rPr>
              <a:t>no separate primary key</a:t>
            </a:r>
          </a:p>
        </p:txBody>
      </p:sp>
      <p:pic>
        <p:nvPicPr>
          <p:cNvPr id="2" name="Picture 1" descr="500px-CPT-Databases-ManytoMany.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030" y="1590529"/>
            <a:ext cx="3571875" cy="792956"/>
          </a:xfrm>
          <a:prstGeom prst="rect">
            <a:avLst/>
          </a:prstGeom>
          <a:solidFill>
            <a:srgbClr val="FFFFFF"/>
          </a:solidFill>
        </p:spPr>
      </p:pic>
      <p:pic>
        <p:nvPicPr>
          <p:cNvPr id="3" name="Picture 2" descr="Databases-ManyToManyWJunct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030" y="2851466"/>
            <a:ext cx="3922610" cy="1304565"/>
          </a:xfrm>
          <a:prstGeom prst="rect">
            <a:avLst/>
          </a:prstGeom>
        </p:spPr>
      </p:pic>
      <p:sp>
        <p:nvSpPr>
          <p:cNvPr id="6" name="Shape 722"/>
          <p:cNvSpPr txBox="1"/>
          <p:nvPr/>
        </p:nvSpPr>
        <p:spPr>
          <a:xfrm>
            <a:off x="304668" y="4666360"/>
            <a:ext cx="8509712" cy="349987"/>
          </a:xfrm>
          <a:prstGeom prst="rect">
            <a:avLst/>
          </a:prstGeom>
          <a:noFill/>
          <a:ln>
            <a:noFill/>
          </a:ln>
        </p:spPr>
        <p:txBody>
          <a:bodyPr lIns="0" tIns="0" rIns="0" bIns="0" anchor="ctr" anchorCtr="0">
            <a:noAutofit/>
          </a:bodyPr>
          <a:lstStyle/>
          <a:p>
            <a:pPr lvl="0" algn="ctr">
              <a:buClr>
                <a:srgbClr val="FFFF00"/>
              </a:buClr>
              <a:buSzPct val="25000"/>
            </a:pPr>
            <a:r>
              <a:rPr lang="en-US" sz="2000" u="sng" dirty="0">
                <a:solidFill>
                  <a:srgbClr val="FFFF00"/>
                </a:solidFill>
                <a:latin typeface="Gill Sans SemiBold"/>
                <a:ea typeface="Gill Sans SemiBold"/>
                <a:cs typeface="Gill Sans SemiBold"/>
                <a:sym typeface="Cabin"/>
                <a:hlinkClick r:id="rId5"/>
              </a:rPr>
              <a:t>https://en.wikipedia.org/wiki/Many-to-many_(data_model)</a:t>
            </a:r>
          </a:p>
        </p:txBody>
      </p:sp>
    </p:spTree>
    <p:extLst>
      <p:ext uri="{BB962C8B-B14F-4D97-AF65-F5344CB8AC3E}">
        <p14:creationId xmlns:p14="http://schemas.microsoft.com/office/powerpoint/2010/main" val="271905857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26" name="Shape 626"/>
          <p:cNvSpPr txBox="1"/>
          <p:nvPr/>
        </p:nvSpPr>
        <p:spPr>
          <a:xfrm>
            <a:off x="5976640" y="819293"/>
            <a:ext cx="1527663" cy="1157288"/>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a:p>
        </p:txBody>
      </p:sp>
      <p:sp>
        <p:nvSpPr>
          <p:cNvPr id="607" name="Shape 607"/>
          <p:cNvSpPr txBox="1"/>
          <p:nvPr/>
        </p:nvSpPr>
        <p:spPr>
          <a:xfrm>
            <a:off x="1385338" y="819292"/>
            <a:ext cx="1321593" cy="1071563"/>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a:p>
        </p:txBody>
      </p:sp>
      <p:sp>
        <p:nvSpPr>
          <p:cNvPr id="606" name="Shape 606"/>
          <p:cNvSpPr txBox="1"/>
          <p:nvPr/>
        </p:nvSpPr>
        <p:spPr>
          <a:xfrm>
            <a:off x="1598757" y="1040749"/>
            <a:ext cx="890290" cy="63579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Course</a:t>
            </a:r>
          </a:p>
          <a:p>
            <a:pPr algn="ctr">
              <a:buClr>
                <a:schemeClr val="lt1"/>
              </a:buClr>
              <a:buSzPct val="25000"/>
            </a:pPr>
            <a:r>
              <a:rPr lang="en-US" sz="2000" dirty="0">
                <a:solidFill>
                  <a:schemeClr val="lt1"/>
                </a:solidFill>
                <a:latin typeface="Gill Sans SemiBold"/>
                <a:ea typeface="Gill Sans SemiBold"/>
                <a:cs typeface="Gill Sans SemiBold"/>
                <a:sym typeface="Cabin"/>
              </a:rPr>
              <a:t>title</a:t>
            </a:r>
          </a:p>
        </p:txBody>
      </p:sp>
      <p:cxnSp>
        <p:nvCxnSpPr>
          <p:cNvPr id="608" name="Shape 608"/>
          <p:cNvCxnSpPr/>
          <p:nvPr/>
        </p:nvCxnSpPr>
        <p:spPr>
          <a:xfrm rot="10800000" flipH="1">
            <a:off x="2788192" y="1186696"/>
            <a:ext cx="3148875" cy="6750"/>
          </a:xfrm>
          <a:prstGeom prst="straightConnector1">
            <a:avLst/>
          </a:prstGeom>
          <a:noFill/>
          <a:ln w="88900" cap="rnd" cmpd="sng">
            <a:solidFill>
              <a:srgbClr val="FFFF00"/>
            </a:solidFill>
            <a:prstDash val="solid"/>
            <a:miter/>
            <a:headEnd type="triangle" w="med" len="med"/>
            <a:tailEnd type="triangle" w="med" len="med"/>
          </a:ln>
        </p:spPr>
      </p:cxnSp>
      <p:sp>
        <p:nvSpPr>
          <p:cNvPr id="609" name="Shape 609"/>
          <p:cNvSpPr txBox="1"/>
          <p:nvPr/>
        </p:nvSpPr>
        <p:spPr>
          <a:xfrm>
            <a:off x="3566380" y="619268"/>
            <a:ext cx="1428975" cy="349987"/>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member-of</a:t>
            </a:r>
          </a:p>
        </p:txBody>
      </p:sp>
      <p:sp>
        <p:nvSpPr>
          <p:cNvPr id="610" name="Shape 610"/>
          <p:cNvSpPr txBox="1"/>
          <p:nvPr/>
        </p:nvSpPr>
        <p:spPr>
          <a:xfrm>
            <a:off x="3855496" y="2590417"/>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Member</a:t>
            </a:r>
          </a:p>
        </p:txBody>
      </p:sp>
      <p:sp>
        <p:nvSpPr>
          <p:cNvPr id="611" name="Shape 611"/>
          <p:cNvSpPr txBox="1"/>
          <p:nvPr/>
        </p:nvSpPr>
        <p:spPr>
          <a:xfrm>
            <a:off x="3855496" y="304047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err="1">
                <a:solidFill>
                  <a:srgbClr val="FF00FF"/>
                </a:solidFill>
                <a:latin typeface="Gill Sans SemiBold"/>
                <a:ea typeface="Gill Sans SemiBold"/>
                <a:cs typeface="Gill Sans SemiBold"/>
                <a:sym typeface="Cabin"/>
              </a:rPr>
              <a:t>user_id</a:t>
            </a:r>
            <a:endParaRPr lang="en-US" sz="2300" dirty="0">
              <a:solidFill>
                <a:srgbClr val="FF00FF"/>
              </a:solidFill>
              <a:latin typeface="Gill Sans SemiBold"/>
              <a:ea typeface="Gill Sans SemiBold"/>
              <a:cs typeface="Gill Sans SemiBold"/>
              <a:sym typeface="Cabin"/>
            </a:endParaRPr>
          </a:p>
        </p:txBody>
      </p:sp>
      <p:sp>
        <p:nvSpPr>
          <p:cNvPr id="612" name="Shape 612"/>
          <p:cNvSpPr txBox="1"/>
          <p:nvPr/>
        </p:nvSpPr>
        <p:spPr>
          <a:xfrm>
            <a:off x="3855496" y="346909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err="1">
                <a:solidFill>
                  <a:srgbClr val="FF00FF"/>
                </a:solidFill>
                <a:latin typeface="Gill Sans SemiBold"/>
                <a:ea typeface="Gill Sans SemiBold"/>
                <a:cs typeface="Gill Sans SemiBold"/>
                <a:sym typeface="Cabin"/>
              </a:rPr>
              <a:t>course_id</a:t>
            </a:r>
            <a:endParaRPr lang="en-US" sz="2300" dirty="0">
              <a:solidFill>
                <a:srgbClr val="FF00FF"/>
              </a:solidFill>
              <a:latin typeface="Gill Sans SemiBold"/>
              <a:ea typeface="Gill Sans SemiBold"/>
              <a:cs typeface="Gill Sans SemiBold"/>
              <a:sym typeface="Cabin"/>
            </a:endParaRPr>
          </a:p>
        </p:txBody>
      </p:sp>
      <p:sp>
        <p:nvSpPr>
          <p:cNvPr id="613" name="Shape 613"/>
          <p:cNvSpPr txBox="1"/>
          <p:nvPr/>
        </p:nvSpPr>
        <p:spPr>
          <a:xfrm>
            <a:off x="7236619" y="2354673"/>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User</a:t>
            </a:r>
          </a:p>
        </p:txBody>
      </p:sp>
      <p:sp>
        <p:nvSpPr>
          <p:cNvPr id="614" name="Shape 614"/>
          <p:cNvSpPr txBox="1"/>
          <p:nvPr/>
        </p:nvSpPr>
        <p:spPr>
          <a:xfrm>
            <a:off x="7236619" y="2804729"/>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5" name="Shape 615"/>
          <p:cNvSpPr txBox="1"/>
          <p:nvPr/>
        </p:nvSpPr>
        <p:spPr>
          <a:xfrm>
            <a:off x="7236619" y="3233354"/>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name</a:t>
            </a:r>
          </a:p>
        </p:txBody>
      </p:sp>
      <p:sp>
        <p:nvSpPr>
          <p:cNvPr id="616" name="Shape 616"/>
          <p:cNvSpPr txBox="1"/>
          <p:nvPr/>
        </p:nvSpPr>
        <p:spPr>
          <a:xfrm>
            <a:off x="7236619" y="3676267"/>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email</a:t>
            </a:r>
          </a:p>
        </p:txBody>
      </p:sp>
      <p:cxnSp>
        <p:nvCxnSpPr>
          <p:cNvPr id="620" name="Shape 620"/>
          <p:cNvCxnSpPr>
            <a:stCxn id="32" idx="3"/>
            <a:endCxn id="612" idx="1"/>
          </p:cNvCxnSpPr>
          <p:nvPr/>
        </p:nvCxnSpPr>
        <p:spPr>
          <a:xfrm>
            <a:off x="1995274" y="3203521"/>
            <a:ext cx="1860222" cy="479889"/>
          </a:xfrm>
          <a:prstGeom prst="straightConnector1">
            <a:avLst/>
          </a:prstGeom>
          <a:noFill/>
          <a:ln w="88900" cap="rnd" cmpd="sng">
            <a:solidFill>
              <a:srgbClr val="FF00FF"/>
            </a:solidFill>
            <a:prstDash val="solid"/>
            <a:miter/>
            <a:headEnd type="stealth" w="med" len="med"/>
            <a:tailEnd type="none" w="med" len="med"/>
          </a:ln>
        </p:spPr>
      </p:cxnSp>
      <p:sp>
        <p:nvSpPr>
          <p:cNvPr id="622" name="Shape 622"/>
          <p:cNvSpPr txBox="1"/>
          <p:nvPr/>
        </p:nvSpPr>
        <p:spPr>
          <a:xfrm>
            <a:off x="6384142" y="806179"/>
            <a:ext cx="777776"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User</a:t>
            </a:r>
          </a:p>
        </p:txBody>
      </p:sp>
      <p:sp>
        <p:nvSpPr>
          <p:cNvPr id="624" name="Shape 624"/>
          <p:cNvSpPr txBox="1"/>
          <p:nvPr/>
        </p:nvSpPr>
        <p:spPr>
          <a:xfrm>
            <a:off x="6319883" y="1449117"/>
            <a:ext cx="9062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email</a:t>
            </a:r>
          </a:p>
        </p:txBody>
      </p:sp>
      <p:sp>
        <p:nvSpPr>
          <p:cNvPr id="627" name="Shape 627"/>
          <p:cNvSpPr txBox="1"/>
          <p:nvPr/>
        </p:nvSpPr>
        <p:spPr>
          <a:xfrm>
            <a:off x="6431023" y="1106217"/>
            <a:ext cx="68401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name</a:t>
            </a:r>
          </a:p>
        </p:txBody>
      </p:sp>
      <p:sp>
        <p:nvSpPr>
          <p:cNvPr id="2" name="TextBox 1"/>
          <p:cNvSpPr txBox="1"/>
          <p:nvPr/>
        </p:nvSpPr>
        <p:spPr>
          <a:xfrm>
            <a:off x="5378865" y="3395515"/>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25" name="TextBox 24"/>
          <p:cNvSpPr txBox="1"/>
          <p:nvPr/>
        </p:nvSpPr>
        <p:spPr>
          <a:xfrm>
            <a:off x="6553717" y="3319079"/>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
        <p:nvSpPr>
          <p:cNvPr id="3" name="Rectangle 2"/>
          <p:cNvSpPr/>
          <p:nvPr/>
        </p:nvSpPr>
        <p:spPr>
          <a:xfrm>
            <a:off x="144296" y="4684207"/>
            <a:ext cx="5178882" cy="298160"/>
          </a:xfrm>
          <a:prstGeom prst="rect">
            <a:avLst/>
          </a:prstGeom>
        </p:spPr>
        <p:txBody>
          <a:bodyPr wrap="none" lIns="51435" tIns="25718" rIns="51435" bIns="25718">
            <a:spAutoFit/>
          </a:bodyPr>
          <a:lstStyle/>
          <a:p>
            <a:r>
              <a:rPr lang="en-US" sz="1600" dirty="0">
                <a:solidFill>
                  <a:srgbClr val="00FF00"/>
                </a:solidFill>
              </a:rPr>
              <a:t>https://</a:t>
            </a:r>
            <a:r>
              <a:rPr lang="en-US" sz="1600" dirty="0" err="1">
                <a:solidFill>
                  <a:srgbClr val="00FF00"/>
                </a:solidFill>
              </a:rPr>
              <a:t>en.wikipedia.org</a:t>
            </a:r>
            <a:r>
              <a:rPr lang="en-US" sz="1600" dirty="0">
                <a:solidFill>
                  <a:srgbClr val="00FF00"/>
                </a:solidFill>
              </a:rPr>
              <a:t>/wiki/One-to-many_(</a:t>
            </a:r>
            <a:r>
              <a:rPr lang="en-US" sz="1600" dirty="0" err="1">
                <a:solidFill>
                  <a:srgbClr val="00FF00"/>
                </a:solidFill>
              </a:rPr>
              <a:t>data_model</a:t>
            </a:r>
            <a:r>
              <a:rPr lang="en-US" sz="1600" dirty="0">
                <a:solidFill>
                  <a:srgbClr val="00FF00"/>
                </a:solidFill>
              </a:rPr>
              <a:t>)</a:t>
            </a:r>
          </a:p>
        </p:txBody>
      </p:sp>
      <p:sp>
        <p:nvSpPr>
          <p:cNvPr id="29" name="TextBox 28"/>
          <p:cNvSpPr txBox="1"/>
          <p:nvPr/>
        </p:nvSpPr>
        <p:spPr>
          <a:xfrm>
            <a:off x="5283756" y="1357933"/>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30" name="TextBox 29"/>
          <p:cNvSpPr txBox="1"/>
          <p:nvPr/>
        </p:nvSpPr>
        <p:spPr>
          <a:xfrm>
            <a:off x="2830676" y="1386971"/>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31" name="Shape 613"/>
          <p:cNvSpPr txBox="1"/>
          <p:nvPr/>
        </p:nvSpPr>
        <p:spPr>
          <a:xfrm>
            <a:off x="637962" y="2539153"/>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Course</a:t>
            </a:r>
          </a:p>
        </p:txBody>
      </p:sp>
      <p:sp>
        <p:nvSpPr>
          <p:cNvPr id="32" name="Shape 614"/>
          <p:cNvSpPr txBox="1"/>
          <p:nvPr/>
        </p:nvSpPr>
        <p:spPr>
          <a:xfrm>
            <a:off x="637962" y="2989209"/>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33" name="Shape 615"/>
          <p:cNvSpPr txBox="1"/>
          <p:nvPr/>
        </p:nvSpPr>
        <p:spPr>
          <a:xfrm>
            <a:off x="637962" y="3417834"/>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cxnSp>
        <p:nvCxnSpPr>
          <p:cNvPr id="37" name="Shape 620"/>
          <p:cNvCxnSpPr>
            <a:stCxn id="614" idx="1"/>
            <a:endCxn id="611" idx="3"/>
          </p:cNvCxnSpPr>
          <p:nvPr/>
        </p:nvCxnSpPr>
        <p:spPr>
          <a:xfrm flipH="1">
            <a:off x="5212808" y="3019041"/>
            <a:ext cx="2023811" cy="235744"/>
          </a:xfrm>
          <a:prstGeom prst="straightConnector1">
            <a:avLst/>
          </a:prstGeom>
          <a:noFill/>
          <a:ln w="88900" cap="rnd" cmpd="sng">
            <a:solidFill>
              <a:srgbClr val="FF00FF"/>
            </a:solidFill>
            <a:prstDash val="solid"/>
            <a:miter/>
            <a:headEnd type="stealth" w="med" len="med"/>
            <a:tailEnd type="none" w="med" len="med"/>
          </a:ln>
        </p:spPr>
      </p:cxnSp>
      <p:sp>
        <p:nvSpPr>
          <p:cNvPr id="40" name="TextBox 39"/>
          <p:cNvSpPr txBox="1"/>
          <p:nvPr/>
        </p:nvSpPr>
        <p:spPr>
          <a:xfrm>
            <a:off x="2094082" y="3487854"/>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
        <p:nvSpPr>
          <p:cNvPr id="42" name="TextBox 41"/>
          <p:cNvSpPr txBox="1"/>
          <p:nvPr/>
        </p:nvSpPr>
        <p:spPr>
          <a:xfrm>
            <a:off x="3129564" y="2983008"/>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Tree>
    <p:extLst>
      <p:ext uri="{BB962C8B-B14F-4D97-AF65-F5344CB8AC3E}">
        <p14:creationId xmlns:p14="http://schemas.microsoft.com/office/powerpoint/2010/main" val="33333413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1" y="519175"/>
            <a:ext cx="7836694" cy="547093"/>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b="0" dirty="0">
                <a:solidFill>
                  <a:srgbClr val="00FF00"/>
                </a:solidFill>
                <a:ea typeface="Gill Sans SemiBold"/>
                <a:cs typeface="Gill Sans SemiBold"/>
                <a:sym typeface="Cabin"/>
              </a:rPr>
              <a:t>Start with a Fresh Database</a:t>
            </a:r>
          </a:p>
        </p:txBody>
      </p:sp>
      <p:sp>
        <p:nvSpPr>
          <p:cNvPr id="7" name="Rectangle 6"/>
          <p:cNvSpPr/>
          <p:nvPr/>
        </p:nvSpPr>
        <p:spPr>
          <a:xfrm>
            <a:off x="860198" y="1327909"/>
            <a:ext cx="7484410" cy="3745258"/>
          </a:xfrm>
          <a:prstGeom prst="rect">
            <a:avLst/>
          </a:prstGeom>
        </p:spPr>
        <p:txBody>
          <a:bodyPr wrap="square" lIns="51435" tIns="25718" rIns="51435" bIns="25718">
            <a:spAutoFit/>
          </a:bodyPr>
          <a:lstStyle/>
          <a:p>
            <a:r>
              <a:rPr lang="en-US" sz="1400" b="1" dirty="0">
                <a:solidFill>
                  <a:schemeClr val="bg1"/>
                </a:solidFill>
                <a:latin typeface="Courier"/>
                <a:cs typeface="Courier"/>
              </a:rPr>
              <a:t>CREATE TABLE </a:t>
            </a:r>
            <a:r>
              <a:rPr lang="en-US" sz="1400" b="1" dirty="0">
                <a:solidFill>
                  <a:srgbClr val="FFFF00"/>
                </a:solidFill>
                <a:latin typeface="Courier"/>
                <a:cs typeface="Courier"/>
              </a:rPr>
              <a:t>User</a:t>
            </a:r>
            <a:r>
              <a:rPr lang="en-US" sz="1400" b="1" dirty="0">
                <a:solidFill>
                  <a:schemeClr val="bg1"/>
                </a:solidFill>
                <a:latin typeface="Courier"/>
                <a:cs typeface="Courier"/>
              </a:rPr>
              <a:t> (</a:t>
            </a:r>
          </a:p>
          <a:p>
            <a:r>
              <a:rPr lang="en-US" sz="1400" b="1" dirty="0">
                <a:solidFill>
                  <a:schemeClr val="bg1"/>
                </a:solidFill>
                <a:latin typeface="Courier"/>
                <a:cs typeface="Courier"/>
              </a:rPr>
              <a:t>    </a:t>
            </a:r>
            <a:r>
              <a:rPr lang="en-US" sz="1400" b="1" dirty="0">
                <a:solidFill>
                  <a:srgbClr val="FF6600"/>
                </a:solidFill>
                <a:latin typeface="Courier"/>
                <a:cs typeface="Courier"/>
              </a:rPr>
              <a:t>id     INTEGER NOT NULL PRIMARY KEY AUTOINCREMENT UNIQUE</a:t>
            </a:r>
            <a:r>
              <a:rPr lang="en-US" sz="1400" b="1" dirty="0">
                <a:solidFill>
                  <a:schemeClr val="bg1"/>
                </a:solidFill>
                <a:latin typeface="Courier"/>
                <a:cs typeface="Courier"/>
              </a:rPr>
              <a:t>,</a:t>
            </a:r>
          </a:p>
          <a:p>
            <a:r>
              <a:rPr lang="en-US" sz="1400" b="1" dirty="0">
                <a:solidFill>
                  <a:schemeClr val="bg1"/>
                </a:solidFill>
                <a:latin typeface="Courier"/>
                <a:cs typeface="Courier"/>
              </a:rPr>
              <a:t>   </a:t>
            </a:r>
            <a:r>
              <a:rPr lang="en-US" sz="1400" b="1" dirty="0">
                <a:solidFill>
                  <a:srgbClr val="00FF00"/>
                </a:solidFill>
                <a:latin typeface="Courier"/>
                <a:cs typeface="Courier"/>
              </a:rPr>
              <a:t> name   TEXT</a:t>
            </a:r>
            <a:r>
              <a:rPr lang="en-US" sz="1400" b="1" dirty="0">
                <a:solidFill>
                  <a:schemeClr val="bg1"/>
                </a:solidFill>
                <a:latin typeface="Courier"/>
                <a:cs typeface="Courier"/>
              </a:rPr>
              <a:t>,</a:t>
            </a:r>
          </a:p>
          <a:p>
            <a:r>
              <a:rPr lang="en-US" sz="1400" b="1" dirty="0">
                <a:solidFill>
                  <a:schemeClr val="bg1"/>
                </a:solidFill>
                <a:latin typeface="Courier"/>
                <a:cs typeface="Courier"/>
              </a:rPr>
              <a:t>    email  TEXT</a:t>
            </a:r>
          </a:p>
          <a:p>
            <a:r>
              <a:rPr lang="en-US" sz="1400" b="1" dirty="0">
                <a:solidFill>
                  <a:schemeClr val="bg1"/>
                </a:solidFill>
                <a:latin typeface="Courier"/>
                <a:cs typeface="Courier"/>
              </a:rPr>
              <a:t>)</a:t>
            </a:r>
          </a:p>
          <a:p>
            <a:endParaRPr lang="en-US" sz="1400" b="1" dirty="0">
              <a:solidFill>
                <a:schemeClr val="bg1"/>
              </a:solidFill>
              <a:latin typeface="Courier"/>
              <a:cs typeface="Courier"/>
            </a:endParaRPr>
          </a:p>
          <a:p>
            <a:r>
              <a:rPr lang="en-US" sz="1400" b="1" dirty="0">
                <a:solidFill>
                  <a:schemeClr val="bg1"/>
                </a:solidFill>
                <a:latin typeface="Courier"/>
                <a:cs typeface="Courier"/>
              </a:rPr>
              <a:t>CREATE TABLE </a:t>
            </a:r>
            <a:r>
              <a:rPr lang="en-US" sz="1400" b="1" dirty="0">
                <a:solidFill>
                  <a:srgbClr val="FFFF00"/>
                </a:solidFill>
                <a:latin typeface="Courier"/>
                <a:cs typeface="Courier"/>
              </a:rPr>
              <a:t>Course</a:t>
            </a:r>
            <a:r>
              <a:rPr lang="en-US" sz="1400" b="1" dirty="0">
                <a:solidFill>
                  <a:schemeClr val="bg1"/>
                </a:solidFill>
                <a:latin typeface="Courier"/>
                <a:cs typeface="Courier"/>
              </a:rPr>
              <a:t> (</a:t>
            </a:r>
          </a:p>
          <a:p>
            <a:r>
              <a:rPr lang="en-US" sz="1400" b="1" dirty="0">
                <a:solidFill>
                  <a:srgbClr val="FF6600"/>
                </a:solidFill>
                <a:latin typeface="Courier"/>
                <a:cs typeface="Courier"/>
              </a:rPr>
              <a:t>    id     INTEGER NOT NULL PRIMARY KEY AUTOINCREMENT UNIQUE</a:t>
            </a:r>
            <a:r>
              <a:rPr lang="en-US" sz="1400" b="1" dirty="0">
                <a:solidFill>
                  <a:schemeClr val="bg1"/>
                </a:solidFill>
                <a:latin typeface="Courier"/>
                <a:cs typeface="Courier"/>
              </a:rPr>
              <a:t>,</a:t>
            </a:r>
          </a:p>
          <a:p>
            <a:r>
              <a:rPr lang="en-US" sz="1400" b="1" dirty="0">
                <a:solidFill>
                  <a:srgbClr val="00FF00"/>
                </a:solidFill>
                <a:latin typeface="Courier"/>
                <a:cs typeface="Courier"/>
              </a:rPr>
              <a:t>    title  TEXT</a:t>
            </a:r>
          </a:p>
          <a:p>
            <a:r>
              <a:rPr lang="en-US" sz="1400" b="1" dirty="0">
                <a:solidFill>
                  <a:schemeClr val="bg1"/>
                </a:solidFill>
                <a:latin typeface="Courier"/>
                <a:cs typeface="Courier"/>
              </a:rPr>
              <a:t>)</a:t>
            </a:r>
          </a:p>
          <a:p>
            <a:endParaRPr lang="en-US" sz="1400" b="1" dirty="0">
              <a:solidFill>
                <a:schemeClr val="bg1"/>
              </a:solidFill>
              <a:latin typeface="Courier"/>
              <a:cs typeface="Courier"/>
            </a:endParaRPr>
          </a:p>
          <a:p>
            <a:r>
              <a:rPr lang="en-US" sz="1400" b="1" dirty="0">
                <a:solidFill>
                  <a:schemeClr val="bg1"/>
                </a:solidFill>
                <a:latin typeface="Courier"/>
                <a:cs typeface="Courier"/>
              </a:rPr>
              <a:t>CREATE TABLE </a:t>
            </a:r>
            <a:r>
              <a:rPr lang="en-US" sz="1400" b="1" dirty="0">
                <a:solidFill>
                  <a:srgbClr val="FFFF00"/>
                </a:solidFill>
                <a:latin typeface="Courier"/>
                <a:cs typeface="Courier"/>
              </a:rPr>
              <a:t>Member </a:t>
            </a:r>
            <a:r>
              <a:rPr lang="en-US" sz="1400" b="1" dirty="0">
                <a:solidFill>
                  <a:schemeClr val="bg1"/>
                </a:solidFill>
                <a:latin typeface="Courier"/>
                <a:cs typeface="Courier"/>
              </a:rPr>
              <a:t>(</a:t>
            </a:r>
          </a:p>
          <a:p>
            <a:r>
              <a:rPr lang="en-US" sz="1400" b="1" dirty="0">
                <a:solidFill>
                  <a:srgbClr val="FF00FF"/>
                </a:solidFill>
                <a:latin typeface="Courier"/>
                <a:cs typeface="Courier"/>
              </a:rPr>
              <a:t>    </a:t>
            </a:r>
            <a:r>
              <a:rPr lang="en-US" sz="1400" b="1" dirty="0" err="1">
                <a:solidFill>
                  <a:srgbClr val="FF00FF"/>
                </a:solidFill>
                <a:latin typeface="Courier"/>
                <a:cs typeface="Courier"/>
              </a:rPr>
              <a:t>user_id</a:t>
            </a:r>
            <a:r>
              <a:rPr lang="en-US" sz="1400" b="1" dirty="0">
                <a:solidFill>
                  <a:srgbClr val="FF00FF"/>
                </a:solidFill>
                <a:latin typeface="Courier"/>
                <a:cs typeface="Courier"/>
              </a:rPr>
              <a:t>     INTEGER,</a:t>
            </a:r>
          </a:p>
          <a:p>
            <a:r>
              <a:rPr lang="en-US" sz="1400" b="1" dirty="0">
                <a:solidFill>
                  <a:srgbClr val="FF00FF"/>
                </a:solidFill>
                <a:latin typeface="Courier"/>
                <a:cs typeface="Courier"/>
              </a:rPr>
              <a:t>    </a:t>
            </a:r>
            <a:r>
              <a:rPr lang="en-US" sz="1400" b="1" dirty="0" err="1">
                <a:solidFill>
                  <a:srgbClr val="FF00FF"/>
                </a:solidFill>
                <a:latin typeface="Courier"/>
                <a:cs typeface="Courier"/>
              </a:rPr>
              <a:t>course_id</a:t>
            </a:r>
            <a:r>
              <a:rPr lang="en-US" sz="1400" b="1" dirty="0">
                <a:solidFill>
                  <a:srgbClr val="FF00FF"/>
                </a:solidFill>
                <a:latin typeface="Courier"/>
                <a:cs typeface="Courier"/>
              </a:rPr>
              <a:t>   INTEGER,</a:t>
            </a:r>
          </a:p>
          <a:p>
            <a:r>
              <a:rPr lang="en-US" sz="1400" b="1" dirty="0">
                <a:solidFill>
                  <a:srgbClr val="FFFFFF"/>
                </a:solidFill>
                <a:latin typeface="Courier"/>
                <a:cs typeface="Courier"/>
              </a:rPr>
              <a:t>	role        INTEGER,</a:t>
            </a:r>
          </a:p>
          <a:p>
            <a:r>
              <a:rPr lang="en-US" sz="1400" b="1" dirty="0">
                <a:solidFill>
                  <a:srgbClr val="00FFFF"/>
                </a:solidFill>
                <a:latin typeface="Courier"/>
                <a:cs typeface="Courier"/>
              </a:rPr>
              <a:t>    PRIMARY KEY (</a:t>
            </a:r>
            <a:r>
              <a:rPr lang="en-US" sz="1400" b="1" dirty="0" err="1">
                <a:solidFill>
                  <a:srgbClr val="00FFFF"/>
                </a:solidFill>
                <a:latin typeface="Courier"/>
                <a:cs typeface="Courier"/>
              </a:rPr>
              <a:t>user_id</a:t>
            </a:r>
            <a:r>
              <a:rPr lang="en-US" sz="1400" b="1" dirty="0">
                <a:solidFill>
                  <a:srgbClr val="00FFFF"/>
                </a:solidFill>
                <a:latin typeface="Courier"/>
                <a:cs typeface="Courier"/>
              </a:rPr>
              <a:t>, </a:t>
            </a:r>
            <a:r>
              <a:rPr lang="en-US" sz="1400" b="1" dirty="0" err="1">
                <a:solidFill>
                  <a:srgbClr val="00FFFF"/>
                </a:solidFill>
                <a:latin typeface="Courier"/>
                <a:cs typeface="Courier"/>
              </a:rPr>
              <a:t>course_id</a:t>
            </a:r>
            <a:r>
              <a:rPr lang="en-US" sz="1400" b="1" dirty="0">
                <a:solidFill>
                  <a:srgbClr val="00FFFF"/>
                </a:solidFill>
                <a:latin typeface="Courier"/>
                <a:cs typeface="Courier"/>
              </a:rPr>
              <a:t>)</a:t>
            </a:r>
          </a:p>
          <a:p>
            <a:r>
              <a:rPr lang="en-US" sz="1600" b="1" dirty="0">
                <a:solidFill>
                  <a:schemeClr val="bg1"/>
                </a:solidFill>
                <a:latin typeface="Courier"/>
                <a:cs typeface="Courier"/>
              </a:rPr>
              <a:t>)</a:t>
            </a:r>
          </a:p>
        </p:txBody>
      </p:sp>
    </p:spTree>
    <p:extLst>
      <p:ext uri="{BB962C8B-B14F-4D97-AF65-F5344CB8AC3E}">
        <p14:creationId xmlns:p14="http://schemas.microsoft.com/office/powerpoint/2010/main" val="104525960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94" y="240113"/>
            <a:ext cx="7352108" cy="5073682"/>
          </a:xfrm>
          <a:prstGeom prst="rect">
            <a:avLst/>
          </a:prstGeom>
        </p:spPr>
      </p:pic>
    </p:spTree>
    <p:extLst>
      <p:ext uri="{BB962C8B-B14F-4D97-AF65-F5344CB8AC3E}">
        <p14:creationId xmlns:p14="http://schemas.microsoft.com/office/powerpoint/2010/main" val="1773716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2" y="358295"/>
            <a:ext cx="7836694" cy="852307"/>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400" b="0" dirty="0">
                <a:solidFill>
                  <a:srgbClr val="00FF00"/>
                </a:solidFill>
                <a:ea typeface="Gill Sans SemiBold"/>
                <a:cs typeface="Gill Sans SemiBold"/>
                <a:sym typeface="Cabin"/>
              </a:rPr>
              <a:t>Insert Users and Courses</a:t>
            </a:r>
          </a:p>
        </p:txBody>
      </p:sp>
      <p:sp>
        <p:nvSpPr>
          <p:cNvPr id="7" name="Rectangle 6"/>
          <p:cNvSpPr/>
          <p:nvPr/>
        </p:nvSpPr>
        <p:spPr>
          <a:xfrm>
            <a:off x="650082" y="1752265"/>
            <a:ext cx="8308231" cy="2021708"/>
          </a:xfrm>
          <a:prstGeom prst="rect">
            <a:avLst/>
          </a:prstGeom>
        </p:spPr>
        <p:txBody>
          <a:bodyPr wrap="square" lIns="51435" tIns="25718" rIns="51435" bIns="25718">
            <a:spAutoFit/>
          </a:bodyPr>
          <a:lstStyle/>
          <a:p>
            <a:r>
              <a:rPr lang="en-US" sz="1600" b="1" dirty="0">
                <a:solidFill>
                  <a:srgbClr val="FFFFFF"/>
                </a:solidFill>
                <a:latin typeface="Courier"/>
                <a:cs typeface="Courier"/>
              </a:rPr>
              <a:t>INSERT INTO User (name, email) VALUES ('Jane', '</a:t>
            </a:r>
            <a:r>
              <a:rPr lang="en-US" sz="1600" b="1" dirty="0" err="1">
                <a:solidFill>
                  <a:srgbClr val="FFFFFF"/>
                </a:solidFill>
                <a:latin typeface="Courier"/>
                <a:cs typeface="Courier"/>
              </a:rPr>
              <a:t>jane@tsugi.org</a:t>
            </a:r>
            <a:r>
              <a:rPr lang="en-US" sz="1600" b="1" dirty="0">
                <a:solidFill>
                  <a:srgbClr val="FFFFFF"/>
                </a:solidFill>
                <a:latin typeface="Courier"/>
                <a:cs typeface="Courier"/>
              </a:rPr>
              <a:t>');</a:t>
            </a:r>
          </a:p>
          <a:p>
            <a:r>
              <a:rPr lang="en-US" sz="1600" b="1" dirty="0">
                <a:solidFill>
                  <a:srgbClr val="FFFFFF"/>
                </a:solidFill>
                <a:latin typeface="Courier"/>
                <a:cs typeface="Courier"/>
              </a:rPr>
              <a:t>INSERT INTO User (name, email) VALUES ('Ed', '</a:t>
            </a:r>
            <a:r>
              <a:rPr lang="en-US" sz="1600" b="1" dirty="0" err="1">
                <a:solidFill>
                  <a:srgbClr val="FFFFFF"/>
                </a:solidFill>
                <a:latin typeface="Courier"/>
                <a:cs typeface="Courier"/>
              </a:rPr>
              <a:t>ed@tsugi.org</a:t>
            </a:r>
            <a:r>
              <a:rPr lang="en-US" sz="1600" b="1" dirty="0">
                <a:solidFill>
                  <a:srgbClr val="FFFFFF"/>
                </a:solidFill>
                <a:latin typeface="Courier"/>
                <a:cs typeface="Courier"/>
              </a:rPr>
              <a:t>');</a:t>
            </a:r>
          </a:p>
          <a:p>
            <a:r>
              <a:rPr lang="en-US" sz="1600" b="1" dirty="0">
                <a:solidFill>
                  <a:srgbClr val="FFFFFF"/>
                </a:solidFill>
                <a:latin typeface="Courier"/>
                <a:cs typeface="Courier"/>
              </a:rPr>
              <a:t>INSERT INTO User (name, email) VALUES ('Sue', '</a:t>
            </a:r>
            <a:r>
              <a:rPr lang="en-US" sz="1600" b="1" dirty="0" err="1">
                <a:solidFill>
                  <a:srgbClr val="FFFFFF"/>
                </a:solidFill>
                <a:latin typeface="Courier"/>
                <a:cs typeface="Courier"/>
              </a:rPr>
              <a:t>sue@tsugi.org</a:t>
            </a:r>
            <a:r>
              <a:rPr lang="en-US" sz="1600" b="1" dirty="0">
                <a:solidFill>
                  <a:srgbClr val="FFFFFF"/>
                </a:solidFill>
                <a:latin typeface="Courier"/>
                <a:cs typeface="Courier"/>
              </a:rPr>
              <a:t>');</a:t>
            </a:r>
          </a:p>
          <a:p>
            <a:endParaRPr lang="en-US" sz="1600" b="1" dirty="0">
              <a:solidFill>
                <a:srgbClr val="FFFFFF"/>
              </a:solidFill>
              <a:latin typeface="Courier"/>
              <a:cs typeface="Courier"/>
            </a:endParaRPr>
          </a:p>
          <a:p>
            <a:r>
              <a:rPr lang="en-US" sz="1600" b="1" dirty="0">
                <a:solidFill>
                  <a:srgbClr val="FFFFFF"/>
                </a:solidFill>
                <a:latin typeface="Courier"/>
                <a:cs typeface="Courier"/>
              </a:rPr>
              <a:t>INSERT INTO Course (title) VALUES ('Python');</a:t>
            </a:r>
          </a:p>
          <a:p>
            <a:r>
              <a:rPr lang="en-US" sz="1600" b="1" dirty="0">
                <a:solidFill>
                  <a:srgbClr val="FFFFFF"/>
                </a:solidFill>
                <a:latin typeface="Courier"/>
                <a:cs typeface="Courier"/>
              </a:rPr>
              <a:t>INSERT INTO Course (title) VALUES ('SQL');</a:t>
            </a:r>
          </a:p>
          <a:p>
            <a:r>
              <a:rPr lang="en-US" sz="1600" b="1" dirty="0">
                <a:solidFill>
                  <a:srgbClr val="FFFFFF"/>
                </a:solidFill>
                <a:latin typeface="Courier"/>
                <a:cs typeface="Courier"/>
              </a:rPr>
              <a:t>INSERT INTO Course (title) VALUES ('PHP');</a:t>
            </a:r>
          </a:p>
          <a:p>
            <a:endParaRPr lang="en-US" sz="1600" b="1" dirty="0">
              <a:solidFill>
                <a:srgbClr val="FFFFFF"/>
              </a:solidFill>
              <a:latin typeface="Courier"/>
              <a:cs typeface="Courier"/>
            </a:endParaRPr>
          </a:p>
        </p:txBody>
      </p:sp>
    </p:spTree>
    <p:extLst>
      <p:ext uri="{BB962C8B-B14F-4D97-AF65-F5344CB8AC3E}">
        <p14:creationId xmlns:p14="http://schemas.microsoft.com/office/powerpoint/2010/main" val="22277848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13" y="225163"/>
            <a:ext cx="6946776" cy="4793963"/>
          </a:xfrm>
          <a:prstGeom prst="rect">
            <a:avLst/>
          </a:prstGeom>
        </p:spPr>
      </p:pic>
      <p:pic>
        <p:nvPicPr>
          <p:cNvPr id="6" name="Picture 5"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587" y="561733"/>
            <a:ext cx="6989413" cy="4823387"/>
          </a:xfrm>
          <a:prstGeom prst="rect">
            <a:avLst/>
          </a:prstGeom>
        </p:spPr>
      </p:pic>
    </p:spTree>
    <p:extLst>
      <p:ext uri="{BB962C8B-B14F-4D97-AF65-F5344CB8AC3E}">
        <p14:creationId xmlns:p14="http://schemas.microsoft.com/office/powerpoint/2010/main" val="2429941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2" y="443382"/>
            <a:ext cx="7836694" cy="547093"/>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400" b="0" dirty="0">
                <a:solidFill>
                  <a:srgbClr val="00FF00"/>
                </a:solidFill>
                <a:ea typeface="Gill Sans SemiBold"/>
                <a:cs typeface="Gill Sans SemiBold"/>
                <a:sym typeface="Cabin"/>
              </a:rPr>
              <a:t>Insert Memberships</a:t>
            </a:r>
          </a:p>
        </p:txBody>
      </p:sp>
      <p:sp>
        <p:nvSpPr>
          <p:cNvPr id="7" name="Rectangle 6"/>
          <p:cNvSpPr/>
          <p:nvPr/>
        </p:nvSpPr>
        <p:spPr>
          <a:xfrm>
            <a:off x="650082" y="2708218"/>
            <a:ext cx="7912159" cy="2267929"/>
          </a:xfrm>
          <a:prstGeom prst="rect">
            <a:avLst/>
          </a:prstGeom>
        </p:spPr>
        <p:txBody>
          <a:bodyPr wrap="square" lIns="51435" tIns="25718" rIns="51435" bIns="25718">
            <a:spAutoFit/>
          </a:bodyPr>
          <a:lstStyle/>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(1, 1, 1);</a:t>
            </a: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(2, 1, 0);</a:t>
            </a: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(3, 1, 0);</a:t>
            </a:r>
          </a:p>
          <a:p>
            <a:endParaRPr lang="en-US" sz="1600" b="1" dirty="0">
              <a:solidFill>
                <a:srgbClr val="FFFFFF"/>
              </a:solidFill>
              <a:latin typeface="Courier"/>
              <a:cs typeface="Courier"/>
            </a:endParaRP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(1, 2, 0);</a:t>
            </a: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(2, 2, 1);</a:t>
            </a:r>
          </a:p>
          <a:p>
            <a:endParaRPr lang="en-US" sz="1600" b="1" dirty="0">
              <a:solidFill>
                <a:srgbClr val="FFFFFF"/>
              </a:solidFill>
              <a:latin typeface="Courier"/>
              <a:cs typeface="Courier"/>
            </a:endParaRP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(2, 3, 1);</a:t>
            </a: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(3, 3, 0);</a:t>
            </a: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425" y="1390652"/>
            <a:ext cx="2185988" cy="1028700"/>
          </a:xfrm>
          <a:prstGeom prst="rect">
            <a:avLst/>
          </a:prstGeom>
        </p:spPr>
      </p:pic>
      <p:pic>
        <p:nvPicPr>
          <p:cNvPr id="4" name="Picture 3"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6565" y="1390652"/>
            <a:ext cx="1512794" cy="1028700"/>
          </a:xfrm>
          <a:prstGeom prst="rect">
            <a:avLst/>
          </a:prstGeom>
        </p:spPr>
      </p:pic>
    </p:spTree>
    <p:extLst>
      <p:ext uri="{BB962C8B-B14F-4D97-AF65-F5344CB8AC3E}">
        <p14:creationId xmlns:p14="http://schemas.microsoft.com/office/powerpoint/2010/main" val="15684835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418" y="392422"/>
            <a:ext cx="7055372" cy="4868905"/>
          </a:xfrm>
          <a:prstGeom prst="rect">
            <a:avLst/>
          </a:prstGeom>
        </p:spPr>
      </p:pic>
    </p:spTree>
    <p:extLst>
      <p:ext uri="{BB962C8B-B14F-4D97-AF65-F5344CB8AC3E}">
        <p14:creationId xmlns:p14="http://schemas.microsoft.com/office/powerpoint/2010/main" val="3413412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Shape 754"/>
          <p:cNvSpPr txBox="1"/>
          <p:nvPr/>
        </p:nvSpPr>
        <p:spPr>
          <a:xfrm>
            <a:off x="189105" y="2934040"/>
            <a:ext cx="8824886" cy="1992006"/>
          </a:xfrm>
          <a:prstGeom prst="rect">
            <a:avLst/>
          </a:prstGeom>
          <a:noFill/>
          <a:ln>
            <a:noFill/>
          </a:ln>
        </p:spPr>
        <p:txBody>
          <a:bodyPr lIns="0" tIns="0" rIns="0" bIns="0" anchor="ctr" anchorCtr="0">
            <a:noAutofit/>
          </a:bodyPr>
          <a:lstStyle/>
          <a:p>
            <a:pPr>
              <a:buClr>
                <a:srgbClr val="FF7F00"/>
              </a:buClr>
              <a:buSzPct val="25000"/>
            </a:pPr>
            <a:r>
              <a:rPr lang="en-US" sz="2300" dirty="0">
                <a:solidFill>
                  <a:srgbClr val="FF7F00"/>
                </a:solidFill>
                <a:latin typeface="Gill Sans SemiBold"/>
                <a:ea typeface="Gill Sans SemiBold"/>
                <a:cs typeface="Gill Sans SemiBold"/>
                <a:sym typeface="Cabin"/>
              </a:rPr>
              <a:t>SELECT </a:t>
            </a:r>
            <a:r>
              <a:rPr lang="en-US" sz="2300" dirty="0" err="1">
                <a:solidFill>
                  <a:srgbClr val="00FF00"/>
                </a:solidFill>
                <a:latin typeface="Gill Sans SemiBold"/>
                <a:ea typeface="Gill Sans SemiBold"/>
                <a:cs typeface="Gill Sans SemiBold"/>
                <a:sym typeface="Cabin"/>
              </a:rPr>
              <a:t>User.name</a:t>
            </a:r>
            <a:r>
              <a:rPr lang="en-US" sz="2300" dirty="0">
                <a:solidFill>
                  <a:srgbClr val="00FF00"/>
                </a:solidFill>
                <a:latin typeface="Gill Sans SemiBold"/>
                <a:ea typeface="Gill Sans SemiBold"/>
                <a:cs typeface="Gill Sans SemiBold"/>
                <a:sym typeface="Cabin"/>
              </a:rPr>
              <a:t>, </a:t>
            </a:r>
            <a:r>
              <a:rPr lang="en-US" sz="2300" dirty="0" err="1">
                <a:solidFill>
                  <a:srgbClr val="00FF00"/>
                </a:solidFill>
                <a:latin typeface="Gill Sans SemiBold"/>
                <a:ea typeface="Gill Sans SemiBold"/>
                <a:cs typeface="Gill Sans SemiBold"/>
                <a:sym typeface="Cabin"/>
              </a:rPr>
              <a:t>Member.role</a:t>
            </a:r>
            <a:r>
              <a:rPr lang="en-US" sz="2300" dirty="0">
                <a:solidFill>
                  <a:srgbClr val="00FF00"/>
                </a:solidFill>
                <a:latin typeface="Gill Sans SemiBold"/>
                <a:ea typeface="Gill Sans SemiBold"/>
                <a:cs typeface="Gill Sans SemiBold"/>
                <a:sym typeface="Cabin"/>
              </a:rPr>
              <a:t>, </a:t>
            </a:r>
            <a:r>
              <a:rPr lang="en-US" sz="2300" dirty="0" err="1">
                <a:solidFill>
                  <a:srgbClr val="00FF00"/>
                </a:solidFill>
                <a:latin typeface="Gill Sans SemiBold"/>
                <a:ea typeface="Gill Sans SemiBold"/>
                <a:cs typeface="Gill Sans SemiBold"/>
                <a:sym typeface="Cabin"/>
              </a:rPr>
              <a:t>Course.title</a:t>
            </a:r>
            <a:endParaRPr lang="en-US" sz="2300" dirty="0">
              <a:solidFill>
                <a:schemeClr val="lt1"/>
              </a:solidFill>
              <a:latin typeface="Gill Sans SemiBold"/>
              <a:ea typeface="Gill Sans SemiBold"/>
              <a:cs typeface="Gill Sans SemiBold"/>
              <a:sym typeface="Cabin"/>
            </a:endParaRPr>
          </a:p>
          <a:p>
            <a:pPr lvl="0">
              <a:buClr>
                <a:srgbClr val="FF7F00"/>
              </a:buClr>
              <a:buSzPct val="25000"/>
            </a:pPr>
            <a:r>
              <a:rPr lang="en-US" sz="2300" dirty="0">
                <a:solidFill>
                  <a:srgbClr val="FF7F00"/>
                </a:solidFill>
                <a:latin typeface="Gill Sans SemiBold"/>
                <a:ea typeface="Gill Sans SemiBold"/>
                <a:cs typeface="Gill Sans SemiBold"/>
                <a:sym typeface="Cabin"/>
              </a:rPr>
              <a:t>FROM </a:t>
            </a:r>
            <a:r>
              <a:rPr lang="en-US" sz="2300" dirty="0">
                <a:solidFill>
                  <a:srgbClr val="FFFF00"/>
                </a:solidFill>
                <a:latin typeface="Gill Sans SemiBold"/>
                <a:ea typeface="Gill Sans SemiBold"/>
                <a:cs typeface="Gill Sans SemiBold"/>
                <a:sym typeface="Cabin"/>
              </a:rPr>
              <a:t>User </a:t>
            </a:r>
            <a:r>
              <a:rPr lang="en-US" sz="2300" dirty="0">
                <a:solidFill>
                  <a:srgbClr val="FF7F00"/>
                </a:solidFill>
                <a:latin typeface="Gill Sans SemiBold"/>
                <a:ea typeface="Gill Sans SemiBold"/>
                <a:cs typeface="Gill Sans SemiBold"/>
                <a:sym typeface="Cabin"/>
              </a:rPr>
              <a:t>JOIN </a:t>
            </a:r>
            <a:r>
              <a:rPr lang="en-US" sz="2300" dirty="0">
                <a:solidFill>
                  <a:srgbClr val="FFFF00"/>
                </a:solidFill>
                <a:latin typeface="Gill Sans SemiBold"/>
                <a:ea typeface="Gill Sans SemiBold"/>
                <a:cs typeface="Gill Sans SemiBold"/>
                <a:sym typeface="Cabin"/>
              </a:rPr>
              <a:t>Member </a:t>
            </a:r>
            <a:r>
              <a:rPr lang="en-US" sz="2300" dirty="0">
                <a:solidFill>
                  <a:srgbClr val="FF7F00"/>
                </a:solidFill>
                <a:latin typeface="Gill Sans SemiBold"/>
                <a:ea typeface="Gill Sans SemiBold"/>
                <a:cs typeface="Gill Sans SemiBold"/>
                <a:sym typeface="Cabin"/>
              </a:rPr>
              <a:t>JOIN </a:t>
            </a:r>
            <a:r>
              <a:rPr lang="en-US" sz="2300" dirty="0">
                <a:solidFill>
                  <a:srgbClr val="FFFF00"/>
                </a:solidFill>
                <a:latin typeface="Gill Sans SemiBold"/>
                <a:ea typeface="Gill Sans SemiBold"/>
                <a:cs typeface="Gill Sans SemiBold"/>
                <a:sym typeface="Cabin"/>
              </a:rPr>
              <a:t>Course</a:t>
            </a:r>
          </a:p>
          <a:p>
            <a:pPr lvl="0">
              <a:buClr>
                <a:srgbClr val="FF7F00"/>
              </a:buClr>
              <a:buSzPct val="25000"/>
            </a:pPr>
            <a:r>
              <a:rPr lang="en-US" sz="2300" dirty="0">
                <a:solidFill>
                  <a:srgbClr val="FF7F00"/>
                </a:solidFill>
                <a:latin typeface="Gill Sans SemiBold"/>
                <a:ea typeface="Gill Sans SemiBold"/>
                <a:cs typeface="Gill Sans SemiBold"/>
                <a:sym typeface="Cabin"/>
              </a:rPr>
              <a:t>ON </a:t>
            </a:r>
            <a:r>
              <a:rPr lang="en-US" sz="2300" dirty="0" err="1">
                <a:solidFill>
                  <a:srgbClr val="FF00FF"/>
                </a:solidFill>
                <a:latin typeface="Gill Sans SemiBold"/>
                <a:ea typeface="Gill Sans SemiBold"/>
                <a:cs typeface="Gill Sans SemiBold"/>
                <a:sym typeface="Cabin"/>
              </a:rPr>
              <a:t>Member.user_id</a:t>
            </a:r>
            <a:r>
              <a:rPr lang="en-US" sz="2300" dirty="0">
                <a:solidFill>
                  <a:srgbClr val="FF00FF"/>
                </a:solidFill>
                <a:latin typeface="Gill Sans SemiBold"/>
                <a:ea typeface="Gill Sans SemiBold"/>
                <a:cs typeface="Gill Sans SemiBold"/>
                <a:sym typeface="Cabin"/>
              </a:rPr>
              <a:t> = </a:t>
            </a:r>
            <a:r>
              <a:rPr lang="en-US" sz="2300" dirty="0" err="1">
                <a:solidFill>
                  <a:srgbClr val="FF00FF"/>
                </a:solidFill>
                <a:latin typeface="Gill Sans SemiBold"/>
                <a:ea typeface="Gill Sans SemiBold"/>
                <a:cs typeface="Gill Sans SemiBold"/>
                <a:sym typeface="Cabin"/>
              </a:rPr>
              <a:t>User.id</a:t>
            </a:r>
            <a:r>
              <a:rPr lang="en-US" sz="2300" dirty="0">
                <a:solidFill>
                  <a:srgbClr val="FF00FF"/>
                </a:solidFill>
                <a:latin typeface="Gill Sans SemiBold"/>
                <a:ea typeface="Gill Sans SemiBold"/>
                <a:cs typeface="Gill Sans SemiBold"/>
                <a:sym typeface="Cabin"/>
              </a:rPr>
              <a:t> </a:t>
            </a:r>
            <a:r>
              <a:rPr lang="en-US" sz="2300" dirty="0">
                <a:solidFill>
                  <a:srgbClr val="FF6600"/>
                </a:solidFill>
                <a:latin typeface="Gill Sans SemiBold"/>
                <a:ea typeface="Gill Sans SemiBold"/>
                <a:cs typeface="Gill Sans SemiBold"/>
                <a:sym typeface="Cabin"/>
              </a:rPr>
              <a:t>AND </a:t>
            </a:r>
            <a:r>
              <a:rPr lang="en-US" sz="2300" dirty="0" err="1">
                <a:solidFill>
                  <a:srgbClr val="FF00FF"/>
                </a:solidFill>
                <a:latin typeface="Gill Sans SemiBold"/>
                <a:ea typeface="Gill Sans SemiBold"/>
                <a:cs typeface="Gill Sans SemiBold"/>
                <a:sym typeface="Cabin"/>
              </a:rPr>
              <a:t>Member.course_id</a:t>
            </a:r>
            <a:r>
              <a:rPr lang="en-US" sz="2300" dirty="0">
                <a:solidFill>
                  <a:srgbClr val="FF00FF"/>
                </a:solidFill>
                <a:latin typeface="Gill Sans SemiBold"/>
                <a:ea typeface="Gill Sans SemiBold"/>
                <a:cs typeface="Gill Sans SemiBold"/>
                <a:sym typeface="Cabin"/>
              </a:rPr>
              <a:t> = </a:t>
            </a:r>
            <a:r>
              <a:rPr lang="en-US" sz="2300" dirty="0" err="1">
                <a:solidFill>
                  <a:srgbClr val="FF00FF"/>
                </a:solidFill>
                <a:latin typeface="Gill Sans SemiBold"/>
                <a:ea typeface="Gill Sans SemiBold"/>
                <a:cs typeface="Gill Sans SemiBold"/>
                <a:sym typeface="Cabin"/>
              </a:rPr>
              <a:t>Course.id</a:t>
            </a:r>
            <a:endParaRPr lang="en-US" sz="2300" dirty="0">
              <a:solidFill>
                <a:srgbClr val="FF00FF"/>
              </a:solidFill>
              <a:latin typeface="Gill Sans SemiBold"/>
              <a:ea typeface="Gill Sans SemiBold"/>
              <a:cs typeface="Gill Sans SemiBold"/>
              <a:sym typeface="Cabin"/>
            </a:endParaRPr>
          </a:p>
          <a:p>
            <a:pPr lvl="0">
              <a:buClr>
                <a:srgbClr val="FF7F00"/>
              </a:buClr>
              <a:buSzPct val="25000"/>
            </a:pPr>
            <a:r>
              <a:rPr lang="en-US" sz="2300" dirty="0">
                <a:solidFill>
                  <a:srgbClr val="FF6600"/>
                </a:solidFill>
                <a:latin typeface="Gill Sans SemiBold"/>
                <a:ea typeface="Gill Sans SemiBold"/>
                <a:cs typeface="Gill Sans SemiBold"/>
                <a:sym typeface="Cabin"/>
              </a:rPr>
              <a:t>ORDER BY</a:t>
            </a:r>
            <a:r>
              <a:rPr lang="en-US" sz="2300" dirty="0">
                <a:solidFill>
                  <a:srgbClr val="FF00FF"/>
                </a:solidFill>
                <a:latin typeface="Gill Sans SemiBold"/>
                <a:ea typeface="Gill Sans SemiBold"/>
                <a:cs typeface="Gill Sans SemiBold"/>
                <a:sym typeface="Cabin"/>
              </a:rPr>
              <a:t> </a:t>
            </a:r>
            <a:r>
              <a:rPr lang="en-US" sz="2300" dirty="0" err="1">
                <a:solidFill>
                  <a:srgbClr val="00FF00"/>
                </a:solidFill>
                <a:latin typeface="Gill Sans SemiBold"/>
                <a:ea typeface="Gill Sans SemiBold"/>
                <a:cs typeface="Gill Sans SemiBold"/>
                <a:sym typeface="Cabin"/>
              </a:rPr>
              <a:t>Course.title</a:t>
            </a:r>
            <a:r>
              <a:rPr lang="en-US" sz="2300" dirty="0">
                <a:solidFill>
                  <a:srgbClr val="00FF00"/>
                </a:solidFill>
                <a:latin typeface="Gill Sans SemiBold"/>
                <a:ea typeface="Gill Sans SemiBold"/>
                <a:cs typeface="Gill Sans SemiBold"/>
                <a:sym typeface="Cabin"/>
              </a:rPr>
              <a:t>, </a:t>
            </a:r>
            <a:r>
              <a:rPr lang="en-US" sz="2300" dirty="0" err="1">
                <a:solidFill>
                  <a:srgbClr val="00FF00"/>
                </a:solidFill>
                <a:latin typeface="Gill Sans SemiBold"/>
                <a:ea typeface="Gill Sans SemiBold"/>
                <a:cs typeface="Gill Sans SemiBold"/>
                <a:sym typeface="Cabin"/>
              </a:rPr>
              <a:t>Member.role</a:t>
            </a:r>
            <a:r>
              <a:rPr lang="en-US" sz="2300" dirty="0">
                <a:solidFill>
                  <a:srgbClr val="00FF00"/>
                </a:solidFill>
                <a:latin typeface="Gill Sans SemiBold"/>
                <a:ea typeface="Gill Sans SemiBold"/>
                <a:cs typeface="Gill Sans SemiBold"/>
                <a:sym typeface="Cabin"/>
              </a:rPr>
              <a:t> DESC, </a:t>
            </a:r>
            <a:r>
              <a:rPr lang="en-US" sz="2300" dirty="0" err="1">
                <a:solidFill>
                  <a:srgbClr val="00FF00"/>
                </a:solidFill>
                <a:latin typeface="Gill Sans SemiBold"/>
                <a:ea typeface="Gill Sans SemiBold"/>
                <a:cs typeface="Gill Sans SemiBold"/>
                <a:sym typeface="Cabin"/>
              </a:rPr>
              <a:t>User.name</a:t>
            </a:r>
            <a:r>
              <a:rPr lang="en-US" sz="2300" dirty="0">
                <a:solidFill>
                  <a:srgbClr val="00FF00"/>
                </a:solidFill>
                <a:latin typeface="Gill Sans SemiBold"/>
                <a:ea typeface="Gill Sans SemiBold"/>
                <a:cs typeface="Gill Sans SemiBold"/>
                <a:sym typeface="Cabin"/>
              </a:rPr>
              <a:t> </a:t>
            </a:r>
          </a:p>
        </p:txBody>
      </p:sp>
      <p:cxnSp>
        <p:nvCxnSpPr>
          <p:cNvPr id="756" name="Shape 756"/>
          <p:cNvCxnSpPr>
            <a:endCxn id="8" idx="3"/>
          </p:cNvCxnSpPr>
          <p:nvPr/>
        </p:nvCxnSpPr>
        <p:spPr>
          <a:xfrm flipH="1">
            <a:off x="2563418" y="1002066"/>
            <a:ext cx="931266" cy="62241"/>
          </a:xfrm>
          <a:prstGeom prst="straightConnector1">
            <a:avLst/>
          </a:prstGeom>
          <a:noFill/>
          <a:ln w="76200" cap="rnd" cmpd="sng">
            <a:solidFill>
              <a:srgbClr val="FF00FF"/>
            </a:solidFill>
            <a:prstDash val="solid"/>
            <a:miter/>
            <a:headEnd type="stealth" w="med" len="med"/>
            <a:tailEnd type="none" w="med" len="med"/>
          </a:ln>
        </p:spPr>
      </p:cxnSp>
      <p:pic>
        <p:nvPicPr>
          <p:cNvPr id="8" name="Picture 7"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31" y="549956"/>
            <a:ext cx="2185988" cy="1028700"/>
          </a:xfrm>
          <a:prstGeom prst="rect">
            <a:avLst/>
          </a:prstGeom>
        </p:spPr>
      </p:pic>
      <p:pic>
        <p:nvPicPr>
          <p:cNvPr id="11" name="Picture 10"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937" y="528946"/>
            <a:ext cx="1512794" cy="1028700"/>
          </a:xfrm>
          <a:prstGeom prst="rect">
            <a:avLst/>
          </a:prstGeom>
        </p:spPr>
      </p:pic>
      <p:pic>
        <p:nvPicPr>
          <p:cNvPr id="3" name="Picture 2" descr="Untitl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4684" y="563750"/>
            <a:ext cx="2171700" cy="1843088"/>
          </a:xfrm>
          <a:prstGeom prst="rect">
            <a:avLst/>
          </a:prstGeom>
        </p:spPr>
      </p:pic>
      <p:cxnSp>
        <p:nvCxnSpPr>
          <p:cNvPr id="13" name="Shape 756"/>
          <p:cNvCxnSpPr/>
          <p:nvPr/>
        </p:nvCxnSpPr>
        <p:spPr>
          <a:xfrm flipH="1">
            <a:off x="5666384" y="1002066"/>
            <a:ext cx="1249552" cy="0"/>
          </a:xfrm>
          <a:prstGeom prst="straightConnector1">
            <a:avLst/>
          </a:prstGeom>
          <a:noFill/>
          <a:ln w="76200" cap="rnd" cmpd="sng">
            <a:solidFill>
              <a:srgbClr val="FF00FF"/>
            </a:solidFill>
            <a:prstDash val="solid"/>
            <a:miter/>
            <a:headEnd type="stealth" w="med" len="med"/>
            <a:tailEnd type="none" w="med" len="med"/>
          </a:ln>
        </p:spPr>
      </p:cxnSp>
      <p:pic>
        <p:nvPicPr>
          <p:cNvPr id="12" name="Picture 11" descr="Untitl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1160" y="1641584"/>
            <a:ext cx="2071199" cy="2288459"/>
          </a:xfrm>
          <a:prstGeom prst="rect">
            <a:avLst/>
          </a:prstGeom>
        </p:spPr>
      </p:pic>
    </p:spTree>
    <p:extLst>
      <p:ext uri="{BB962C8B-B14F-4D97-AF65-F5344CB8AC3E}">
        <p14:creationId xmlns:p14="http://schemas.microsoft.com/office/powerpoint/2010/main" val="46959559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Large Project </a:t>
            </a:r>
            <a:r>
              <a:rPr lang="en-US" sz="4300" b="0" dirty="0">
                <a:solidFill>
                  <a:srgbClr val="F6CD2E"/>
                </a:solidFill>
                <a:ea typeface="Gill Sans SemiBold"/>
                <a:cs typeface="Gill Sans SemiBold"/>
                <a:sym typeface="Cabin"/>
              </a:rPr>
              <a:t>Structure</a:t>
            </a:r>
          </a:p>
        </p:txBody>
      </p:sp>
      <p:sp>
        <p:nvSpPr>
          <p:cNvPr id="210" name="Shape 210"/>
          <p:cNvSpPr txBox="1"/>
          <p:nvPr/>
        </p:nvSpPr>
        <p:spPr>
          <a:xfrm>
            <a:off x="6307931" y="1471613"/>
            <a:ext cx="2193075" cy="1235925"/>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Database </a:t>
            </a:r>
          </a:p>
          <a:p>
            <a:pPr algn="ctr">
              <a:buClr>
                <a:schemeClr val="lt1"/>
              </a:buClr>
              <a:buSzPct val="25000"/>
            </a:pPr>
            <a:r>
              <a:rPr lang="en-US" sz="2500" dirty="0">
                <a:solidFill>
                  <a:schemeClr val="lt1"/>
                </a:solidFill>
                <a:latin typeface="Gill Sans SemiBold"/>
                <a:ea typeface="Gill Sans SemiBold"/>
                <a:cs typeface="Gill Sans SemiBold"/>
                <a:sym typeface="Cabin"/>
              </a:rPr>
              <a:t>Data Server</a:t>
            </a:r>
          </a:p>
        </p:txBody>
      </p:sp>
      <p:sp>
        <p:nvSpPr>
          <p:cNvPr id="211" name="Shape 211"/>
          <p:cNvSpPr txBox="1"/>
          <p:nvPr/>
        </p:nvSpPr>
        <p:spPr>
          <a:xfrm>
            <a:off x="2243138" y="1471613"/>
            <a:ext cx="2193075" cy="1235925"/>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Application</a:t>
            </a:r>
          </a:p>
          <a:p>
            <a:pPr algn="ctr">
              <a:buClr>
                <a:schemeClr val="lt1"/>
              </a:buClr>
              <a:buSzPct val="25000"/>
            </a:pPr>
            <a:r>
              <a:rPr lang="en-US" sz="2500" dirty="0">
                <a:solidFill>
                  <a:schemeClr val="lt1"/>
                </a:solidFill>
                <a:latin typeface="Gill Sans SemiBold"/>
                <a:ea typeface="Gill Sans SemiBold"/>
                <a:cs typeface="Gill Sans SemiBold"/>
                <a:sym typeface="Cabin"/>
              </a:rPr>
              <a:t>Software</a:t>
            </a:r>
          </a:p>
        </p:txBody>
      </p:sp>
      <p:sp>
        <p:nvSpPr>
          <p:cNvPr id="212" name="Shape 212"/>
          <p:cNvSpPr txBox="1"/>
          <p:nvPr/>
        </p:nvSpPr>
        <p:spPr>
          <a:xfrm>
            <a:off x="464344" y="1635919"/>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End</a:t>
            </a:r>
          </a:p>
          <a:p>
            <a:pPr algn="ctr">
              <a:buClr>
                <a:schemeClr val="lt1"/>
              </a:buClr>
              <a:buSzPct val="25000"/>
            </a:pPr>
            <a:r>
              <a:rPr lang="en-US" sz="2500" dirty="0">
                <a:solidFill>
                  <a:schemeClr val="lt1"/>
                </a:solidFill>
                <a:latin typeface="Gill Sans SemiBold"/>
                <a:ea typeface="Gill Sans SemiBold"/>
                <a:cs typeface="Gill Sans SemiBold"/>
                <a:sym typeface="Cabin"/>
              </a:rPr>
              <a:t>User</a:t>
            </a:r>
          </a:p>
        </p:txBody>
      </p:sp>
      <p:sp>
        <p:nvSpPr>
          <p:cNvPr id="213" name="Shape 213"/>
          <p:cNvSpPr txBox="1"/>
          <p:nvPr/>
        </p:nvSpPr>
        <p:spPr>
          <a:xfrm>
            <a:off x="2414588" y="3364707"/>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Developer</a:t>
            </a:r>
          </a:p>
        </p:txBody>
      </p:sp>
      <p:sp>
        <p:nvSpPr>
          <p:cNvPr id="214" name="Shape 214"/>
          <p:cNvSpPr txBox="1"/>
          <p:nvPr/>
        </p:nvSpPr>
        <p:spPr>
          <a:xfrm>
            <a:off x="4336256" y="4086226"/>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DBA</a:t>
            </a:r>
          </a:p>
        </p:txBody>
      </p:sp>
      <p:sp>
        <p:nvSpPr>
          <p:cNvPr id="215" name="Shape 215"/>
          <p:cNvSpPr txBox="1"/>
          <p:nvPr/>
        </p:nvSpPr>
        <p:spPr>
          <a:xfrm>
            <a:off x="6307931" y="3629025"/>
            <a:ext cx="2193075" cy="1235925"/>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Database</a:t>
            </a:r>
          </a:p>
          <a:p>
            <a:pPr algn="ctr">
              <a:buClr>
                <a:schemeClr val="lt1"/>
              </a:buClr>
              <a:buSzPct val="25000"/>
            </a:pPr>
            <a:r>
              <a:rPr lang="en-US" sz="2500" dirty="0">
                <a:solidFill>
                  <a:schemeClr val="lt1"/>
                </a:solidFill>
                <a:latin typeface="Gill Sans SemiBold"/>
                <a:ea typeface="Gill Sans SemiBold"/>
                <a:cs typeface="Gill Sans SemiBold"/>
                <a:sym typeface="Cabin"/>
              </a:rPr>
              <a:t>Tools</a:t>
            </a:r>
          </a:p>
        </p:txBody>
      </p:sp>
      <p:sp>
        <p:nvSpPr>
          <p:cNvPr id="216" name="Shape 216"/>
          <p:cNvSpPr/>
          <p:nvPr/>
        </p:nvSpPr>
        <p:spPr>
          <a:xfrm>
            <a:off x="4487864" y="1635919"/>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500" dirty="0">
                <a:solidFill>
                  <a:schemeClr val="lt1"/>
                </a:solidFill>
                <a:latin typeface="Gill Sans SemiBold"/>
                <a:ea typeface="Gill Sans SemiBold"/>
                <a:cs typeface="Gill Sans SemiBold"/>
                <a:sym typeface="Cabin"/>
              </a:rPr>
              <a:t>SQL</a:t>
            </a:r>
          </a:p>
        </p:txBody>
      </p:sp>
      <p:sp>
        <p:nvSpPr>
          <p:cNvPr id="217" name="Shape 217"/>
          <p:cNvSpPr/>
          <p:nvPr/>
        </p:nvSpPr>
        <p:spPr>
          <a:xfrm rot="5400000">
            <a:off x="6957984" y="2607440"/>
            <a:ext cx="900112" cy="1128769"/>
          </a:xfrm>
          <a:prstGeom prst="leftRightArrow">
            <a:avLst>
              <a:gd name="adj1" fmla="val 60467"/>
              <a:gd name="adj2" fmla="val 19531"/>
            </a:avLst>
          </a:prstGeom>
          <a:blipFill rotWithShape="0">
            <a:blip r:embed="rId3">
              <a:alphaModFix/>
            </a:blip>
            <a:stretch>
              <a:fillRect l="1" t="-2" r="1" b="-2"/>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
        <p:nvSpPr>
          <p:cNvPr id="218" name="Shape 218"/>
          <p:cNvSpPr txBox="1"/>
          <p:nvPr/>
        </p:nvSpPr>
        <p:spPr>
          <a:xfrm>
            <a:off x="7142857" y="2993232"/>
            <a:ext cx="519749" cy="349987"/>
          </a:xfrm>
          <a:prstGeom prst="rect">
            <a:avLst/>
          </a:prstGeom>
          <a:noFill/>
          <a:ln>
            <a:noFill/>
          </a:ln>
        </p:spPr>
        <p:txBody>
          <a:bodyPr lIns="0" tIns="0" rIns="0" bIns="0" anchor="ctr" anchorCtr="0">
            <a:noAutofit/>
          </a:bodyPr>
          <a:lstStyle/>
          <a:p>
            <a:pPr algn="ctr">
              <a:buClr>
                <a:srgbClr val="000000"/>
              </a:buClr>
              <a:buSzPct val="25000"/>
            </a:pPr>
            <a:r>
              <a:rPr lang="en-US" sz="2000" dirty="0">
                <a:solidFill>
                  <a:schemeClr val="lt1"/>
                </a:solidFill>
                <a:latin typeface="Gill Sans SemiBold"/>
                <a:ea typeface="Gill Sans SemiBold"/>
                <a:cs typeface="Gill Sans SemiBold"/>
                <a:sym typeface="Cabin"/>
              </a:rPr>
              <a:t>SQL</a:t>
            </a:r>
          </a:p>
        </p:txBody>
      </p:sp>
      <p:cxnSp>
        <p:nvCxnSpPr>
          <p:cNvPr id="219" name="Shape 219"/>
          <p:cNvCxnSpPr/>
          <p:nvPr/>
        </p:nvCxnSpPr>
        <p:spPr>
          <a:xfrm rot="10800000">
            <a:off x="3315593" y="2748480"/>
            <a:ext cx="0" cy="531394"/>
          </a:xfrm>
          <a:prstGeom prst="straightConnector1">
            <a:avLst/>
          </a:prstGeom>
          <a:noFill/>
          <a:ln w="63500" cap="rnd" cmpd="sng">
            <a:solidFill>
              <a:schemeClr val="lt1"/>
            </a:solidFill>
            <a:prstDash val="solid"/>
            <a:miter/>
            <a:headEnd type="stealth" w="med" len="med"/>
            <a:tailEnd type="stealth" w="med" len="med"/>
          </a:ln>
        </p:spPr>
      </p:cxnSp>
      <p:cxnSp>
        <p:nvCxnSpPr>
          <p:cNvPr id="220" name="Shape 220"/>
          <p:cNvCxnSpPr/>
          <p:nvPr/>
        </p:nvCxnSpPr>
        <p:spPr>
          <a:xfrm rot="10800000">
            <a:off x="1521654" y="2104727"/>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21" name="Shape 221"/>
          <p:cNvCxnSpPr/>
          <p:nvPr/>
        </p:nvCxnSpPr>
        <p:spPr>
          <a:xfrm rot="10800000">
            <a:off x="5614973" y="4343400"/>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3" descr="Untitl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5195" y="536770"/>
            <a:ext cx="5332813" cy="421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extBox 4"/>
          <p:cNvSpPr txBox="1">
            <a:spLocks noChangeArrowheads="1"/>
          </p:cNvSpPr>
          <p:nvPr/>
        </p:nvSpPr>
        <p:spPr bwMode="auto">
          <a:xfrm>
            <a:off x="3631239" y="4658293"/>
            <a:ext cx="1899589" cy="42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5" tIns="25718" rIns="51435" bIns="25718">
            <a:spAutoFit/>
          </a:bodyPr>
          <a:lstStyle>
            <a:lvl1pPr eaLnBrk="0" hangingPunct="0">
              <a:defRPr sz="36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36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36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36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36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9pPr>
          </a:lstStyle>
          <a:p>
            <a:pPr eaLnBrk="1" hangingPunct="1"/>
            <a:r>
              <a:rPr lang="en-US" sz="2400" dirty="0" err="1">
                <a:solidFill>
                  <a:schemeClr val="accent2"/>
                </a:solidFill>
              </a:rPr>
              <a:t>www.tsugi.org</a:t>
            </a:r>
            <a:endParaRPr lang="en-US" sz="2400" dirty="0">
              <a:solidFill>
                <a:schemeClr val="accent2"/>
              </a:solidFill>
            </a:endParaRPr>
          </a:p>
        </p:txBody>
      </p:sp>
    </p:spTree>
    <p:extLst>
      <p:ext uri="{BB962C8B-B14F-4D97-AF65-F5344CB8AC3E}">
        <p14:creationId xmlns:p14="http://schemas.microsoft.com/office/powerpoint/2010/main" val="1979689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Complexity Enables Speed</a:t>
            </a:r>
          </a:p>
        </p:txBody>
      </p:sp>
      <p:sp>
        <p:nvSpPr>
          <p:cNvPr id="795" name="Shape 795"/>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Complexity makes speed possible and allows you to get very fast results as the data size grows</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By </a:t>
            </a:r>
            <a:r>
              <a:rPr lang="en-US" sz="2000" b="0" dirty="0">
                <a:solidFill>
                  <a:srgbClr val="00FF00"/>
                </a:solidFill>
                <a:ea typeface="Gill Sans SemiBold"/>
                <a:cs typeface="Gill Sans SemiBold"/>
                <a:sym typeface="Cabin"/>
              </a:rPr>
              <a:t>normalizing the data and linking it with integer keys</a:t>
            </a:r>
            <a:r>
              <a:rPr lang="en-US" sz="2000" b="0" dirty="0">
                <a:solidFill>
                  <a:schemeClr val="lt1"/>
                </a:solidFill>
                <a:ea typeface="Gill Sans SemiBold"/>
                <a:cs typeface="Gill Sans SemiBold"/>
                <a:sym typeface="Cabin"/>
              </a:rPr>
              <a:t>, the overall </a:t>
            </a:r>
            <a:r>
              <a:rPr lang="en-US" sz="2000" b="0" dirty="0">
                <a:solidFill>
                  <a:srgbClr val="00FF00"/>
                </a:solidFill>
                <a:ea typeface="Gill Sans SemiBold"/>
                <a:cs typeface="Gill Sans SemiBold"/>
                <a:sym typeface="Cabin"/>
              </a:rPr>
              <a:t>amount of data</a:t>
            </a:r>
            <a:r>
              <a:rPr lang="en-US" sz="2000" b="0" dirty="0">
                <a:solidFill>
                  <a:schemeClr val="lt1"/>
                </a:solidFill>
                <a:ea typeface="Gill Sans SemiBold"/>
                <a:cs typeface="Gill Sans SemiBold"/>
                <a:sym typeface="Cabin"/>
              </a:rPr>
              <a:t> which the relational database must </a:t>
            </a:r>
            <a:r>
              <a:rPr lang="en-US" sz="2000" b="0" i="1" dirty="0">
                <a:solidFill>
                  <a:srgbClr val="00FF00"/>
                </a:solidFill>
                <a:ea typeface="Gill Sans SemiBold"/>
                <a:cs typeface="Gill Sans SemiBold"/>
                <a:sym typeface="Cabin"/>
              </a:rPr>
              <a:t>scan</a:t>
            </a:r>
            <a:r>
              <a:rPr lang="en-US" sz="2000" b="0" dirty="0">
                <a:solidFill>
                  <a:schemeClr val="lt1"/>
                </a:solidFill>
                <a:ea typeface="Gill Sans SemiBold"/>
                <a:cs typeface="Gill Sans SemiBold"/>
                <a:sym typeface="Cabin"/>
              </a:rPr>
              <a:t> is far lower than if the data were simply flattened out</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It might seem like a </a:t>
            </a:r>
            <a:r>
              <a:rPr lang="en-US" sz="2000" b="0" dirty="0">
                <a:solidFill>
                  <a:srgbClr val="FF00FF"/>
                </a:solidFill>
                <a:ea typeface="Gill Sans SemiBold"/>
                <a:cs typeface="Gill Sans SemiBold"/>
                <a:sym typeface="Cabin"/>
              </a:rPr>
              <a:t>tradeoff</a:t>
            </a:r>
            <a:r>
              <a:rPr lang="en-US" sz="2000" b="0" dirty="0">
                <a:solidFill>
                  <a:schemeClr val="lt1"/>
                </a:solidFill>
                <a:ea typeface="Gill Sans SemiBold"/>
                <a:cs typeface="Gill Sans SemiBold"/>
                <a:sym typeface="Cabin"/>
              </a:rPr>
              <a:t> - spend some time designing your database so it continues to be fast when your application is a success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Additional SQL Topics</a:t>
            </a:r>
          </a:p>
        </p:txBody>
      </p:sp>
      <p:sp>
        <p:nvSpPr>
          <p:cNvPr id="801" name="Shape 801"/>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800" b="0" dirty="0">
                <a:solidFill>
                  <a:srgbClr val="FF00FF"/>
                </a:solidFill>
                <a:ea typeface="Gill Sans SemiBold"/>
                <a:cs typeface="Gill Sans SemiBold"/>
                <a:sym typeface="Cabin"/>
              </a:rPr>
              <a:t>Indexes</a:t>
            </a:r>
            <a:r>
              <a:rPr lang="en-US" sz="2800" b="0" dirty="0">
                <a:solidFill>
                  <a:schemeClr val="lt1"/>
                </a:solidFill>
                <a:ea typeface="Gill Sans SemiBold"/>
                <a:cs typeface="Gill Sans SemiBold"/>
                <a:sym typeface="Cabin"/>
              </a:rPr>
              <a:t> improve access performance for things like string fields</a:t>
            </a:r>
          </a:p>
          <a:p>
            <a:pPr marL="257175" indent="-257175">
              <a:spcBef>
                <a:spcPts val="1969"/>
              </a:spcBef>
              <a:spcAft>
                <a:spcPts val="563"/>
              </a:spcAft>
              <a:buClr>
                <a:schemeClr val="lt1"/>
              </a:buClr>
              <a:buSzPct val="100000"/>
              <a:buFont typeface="Cabin"/>
              <a:buChar char="•"/>
            </a:pPr>
            <a:r>
              <a:rPr lang="en-US" sz="2800" b="0" dirty="0">
                <a:solidFill>
                  <a:srgbClr val="00FF00"/>
                </a:solidFill>
                <a:ea typeface="Gill Sans SemiBold"/>
                <a:cs typeface="Gill Sans SemiBold"/>
                <a:sym typeface="Cabin"/>
              </a:rPr>
              <a:t>Constraints</a:t>
            </a:r>
            <a:r>
              <a:rPr lang="en-US" sz="2800" b="0" dirty="0">
                <a:solidFill>
                  <a:schemeClr val="lt1"/>
                </a:solidFill>
                <a:ea typeface="Gill Sans SemiBold"/>
                <a:cs typeface="Gill Sans SemiBold"/>
                <a:sym typeface="Cabin"/>
              </a:rPr>
              <a:t> on data - (cannot be NULL, etc..)</a:t>
            </a:r>
          </a:p>
          <a:p>
            <a:pPr marL="257175" indent="-257175">
              <a:spcBef>
                <a:spcPts val="1969"/>
              </a:spcBef>
              <a:spcAft>
                <a:spcPts val="563"/>
              </a:spcAft>
              <a:buClr>
                <a:schemeClr val="lt1"/>
              </a:buClr>
              <a:buSzPct val="100000"/>
              <a:buFont typeface="Cabin"/>
              <a:buChar char="•"/>
            </a:pPr>
            <a:r>
              <a:rPr lang="en-US" sz="2800" b="0" dirty="0">
                <a:solidFill>
                  <a:srgbClr val="FF7F00"/>
                </a:solidFill>
                <a:ea typeface="Gill Sans SemiBold"/>
                <a:cs typeface="Gill Sans SemiBold"/>
                <a:sym typeface="Cabin"/>
              </a:rPr>
              <a:t>Transactions</a:t>
            </a:r>
            <a:r>
              <a:rPr lang="en-US" sz="2800" b="0" dirty="0">
                <a:solidFill>
                  <a:schemeClr val="lt1"/>
                </a:solidFill>
                <a:ea typeface="Gill Sans SemiBold"/>
                <a:cs typeface="Gill Sans SemiBold"/>
                <a:sym typeface="Cabin"/>
              </a:rPr>
              <a:t> - allow SQL operations to be grouped and done as a unit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Summary</a:t>
            </a:r>
          </a:p>
        </p:txBody>
      </p:sp>
      <p:sp>
        <p:nvSpPr>
          <p:cNvPr id="807" name="Shape 807"/>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Relational databases allow us to </a:t>
            </a:r>
            <a:r>
              <a:rPr lang="en-US" sz="2200" b="0" dirty="0">
                <a:solidFill>
                  <a:srgbClr val="00FF00"/>
                </a:solidFill>
                <a:ea typeface="Gill Sans SemiBold"/>
                <a:cs typeface="Gill Sans SemiBold"/>
                <a:sym typeface="Cabin"/>
              </a:rPr>
              <a:t>scale</a:t>
            </a:r>
            <a:r>
              <a:rPr lang="en-US" sz="2200" b="0" dirty="0">
                <a:solidFill>
                  <a:schemeClr val="lt1"/>
                </a:solidFill>
                <a:ea typeface="Gill Sans SemiBold"/>
                <a:cs typeface="Gill Sans SemiBold"/>
                <a:sym typeface="Cabin"/>
              </a:rPr>
              <a:t> to very large amounts of data</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The key is to have </a:t>
            </a:r>
            <a:r>
              <a:rPr lang="en-US" sz="2200" b="0" dirty="0">
                <a:solidFill>
                  <a:srgbClr val="FF00FF"/>
                </a:solidFill>
                <a:ea typeface="Gill Sans SemiBold"/>
                <a:cs typeface="Gill Sans SemiBold"/>
                <a:sym typeface="Cabin"/>
              </a:rPr>
              <a:t>one copy of any data </a:t>
            </a:r>
            <a:r>
              <a:rPr lang="en-US" sz="2200" b="0" dirty="0">
                <a:solidFill>
                  <a:schemeClr val="lt1"/>
                </a:solidFill>
                <a:ea typeface="Gill Sans SemiBold"/>
                <a:cs typeface="Gill Sans SemiBold"/>
                <a:sym typeface="Cabin"/>
              </a:rPr>
              <a:t>element and use relations and joins to link the data to multiple places</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This greatly </a:t>
            </a:r>
            <a:r>
              <a:rPr lang="en-US" sz="2200" b="0" dirty="0">
                <a:solidFill>
                  <a:srgbClr val="FF7F00"/>
                </a:solidFill>
                <a:ea typeface="Gill Sans SemiBold"/>
                <a:cs typeface="Gill Sans SemiBold"/>
                <a:sym typeface="Cabin"/>
              </a:rPr>
              <a:t>reduces the amount of data which much be scanned</a:t>
            </a:r>
            <a:r>
              <a:rPr lang="en-US" sz="2200" b="0" dirty="0">
                <a:solidFill>
                  <a:schemeClr val="lt1"/>
                </a:solidFill>
                <a:ea typeface="Gill Sans SemiBold"/>
                <a:cs typeface="Gill Sans SemiBold"/>
                <a:sym typeface="Cabin"/>
              </a:rPr>
              <a:t> when doing complex operations across large amounts of data</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Database and SQL design is a bit of an </a:t>
            </a:r>
            <a:r>
              <a:rPr lang="en-US" sz="2200" b="0" dirty="0">
                <a:solidFill>
                  <a:srgbClr val="FFFF00"/>
                </a:solidFill>
                <a:ea typeface="Gill Sans SemiBold"/>
                <a:cs typeface="Gill Sans SemiBold"/>
                <a:sym typeface="Cabin"/>
              </a:rPr>
              <a:t>art</a:t>
            </a:r>
            <a:r>
              <a:rPr lang="en-US" sz="2200" dirty="0">
                <a:solidFill>
                  <a:srgbClr val="FFFF00"/>
                </a:solidFill>
                <a:ea typeface="Gill Sans SemiBold"/>
                <a:cs typeface="Gill Sans SemiBold"/>
                <a:sym typeface="Cabin"/>
              </a:rPr>
              <a:t> </a:t>
            </a:r>
            <a:r>
              <a:rPr lang="en-US" sz="2200" b="0" dirty="0">
                <a:solidFill>
                  <a:srgbClr val="FFFF00"/>
                </a:solidFill>
                <a:ea typeface="Gill Sans SemiBold"/>
                <a:cs typeface="Gill Sans SemiBold"/>
                <a:sym typeface="Cabin"/>
              </a:rPr>
              <a:t>form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txBox="1">
            <a:spLocks noGrp="1"/>
          </p:cNvSpPr>
          <p:nvPr>
            <p:ph type="title"/>
          </p:nvPr>
        </p:nvSpPr>
        <p:spPr>
          <a:xfrm>
            <a:off x="754669" y="592200"/>
            <a:ext cx="7836750" cy="456469"/>
          </a:xfrm>
          <a:prstGeom prst="rect">
            <a:avLst/>
          </a:prstGeom>
        </p:spPr>
        <p:txBody>
          <a:bodyPr lIns="51427" tIns="51427" rIns="51427" bIns="51427" anchor="ctr" anchorCtr="0">
            <a:noAutofit/>
          </a:bodyPr>
          <a:lstStyle/>
          <a:p>
            <a:pPr>
              <a:spcBef>
                <a:spcPts val="0"/>
              </a:spcBef>
            </a:pPr>
            <a:r>
              <a:rPr lang="en-US" sz="2000" dirty="0">
                <a:solidFill>
                  <a:srgbClr val="F6CD2E"/>
                </a:solidFill>
              </a:rPr>
              <a:t>Acknowledgements / Contributions</a:t>
            </a:r>
          </a:p>
        </p:txBody>
      </p:sp>
      <p:sp>
        <p:nvSpPr>
          <p:cNvPr id="814" name="Shape 814"/>
          <p:cNvSpPr txBox="1"/>
          <p:nvPr/>
        </p:nvSpPr>
        <p:spPr>
          <a:xfrm>
            <a:off x="545353" y="1220773"/>
            <a:ext cx="8120529" cy="3763270"/>
          </a:xfrm>
          <a:prstGeom prst="rect">
            <a:avLst/>
          </a:prstGeom>
          <a:noFill/>
          <a:ln>
            <a:noFill/>
          </a:ln>
        </p:spPr>
        <p:txBody>
          <a:bodyPr lIns="51427" tIns="51427" rIns="51427" bIns="51427" anchor="t" anchorCtr="0">
            <a:noAutofit/>
          </a:bodyPr>
          <a:lstStyle/>
          <a:p>
            <a:r>
              <a:rPr lang="en-US" sz="1200" dirty="0" smtClean="0">
                <a:solidFill>
                  <a:srgbClr val="FFFFFF"/>
                </a:solidFill>
                <a:latin typeface="Gill Sans SemiBold"/>
                <a:ea typeface="Gill Sans SemiBold"/>
                <a:cs typeface="Gill Sans SemiBold"/>
              </a:rPr>
              <a:t>These </a:t>
            </a:r>
            <a:r>
              <a:rPr lang="en-US" sz="1200" dirty="0">
                <a:solidFill>
                  <a:srgbClr val="FFFFFF"/>
                </a:solidFill>
                <a:latin typeface="Gill Sans SemiBold"/>
                <a:ea typeface="Gill Sans SemiBold"/>
                <a:cs typeface="Gill Sans SemiBold"/>
              </a:rPr>
              <a:t>slide are Copyright 2010-  Charles R. Severance (</a:t>
            </a:r>
            <a:r>
              <a:rPr lang="en-US" sz="1200" u="sng" dirty="0">
                <a:solidFill>
                  <a:schemeClr val="hlink"/>
                </a:solidFill>
                <a:latin typeface="Gill Sans SemiBold"/>
                <a:ea typeface="Gill Sans SemiBold"/>
                <a:cs typeface="Gill Sans SemiBold"/>
                <a:hlinkClick r:id="rId3"/>
              </a:rPr>
              <a:t>www.dr-chuck.com</a:t>
            </a:r>
            <a:r>
              <a:rPr lang="en-US" sz="1200" dirty="0">
                <a:solidFill>
                  <a:srgbClr val="FFFFFF"/>
                </a:solidFill>
                <a:latin typeface="Gill Sans SemiBold"/>
                <a:ea typeface="Gill Sans SemiBold"/>
                <a:cs typeface="Gill Sans SemiBold"/>
              </a:rPr>
              <a:t>) of the University of Michigan School of Information and </a:t>
            </a:r>
            <a:r>
              <a:rPr lang="en-US" sz="1200" u="sng" dirty="0">
                <a:solidFill>
                  <a:schemeClr val="hlink"/>
                </a:solidFill>
                <a:latin typeface="Gill Sans SemiBold"/>
                <a:ea typeface="Gill Sans SemiBold"/>
                <a:cs typeface="Gill Sans SemiBold"/>
                <a:hlinkClick r:id="rId4"/>
              </a:rPr>
              <a:t>open.umich.edu</a:t>
            </a:r>
            <a:r>
              <a:rPr lang="en-US" sz="1200" dirty="0">
                <a:solidFill>
                  <a:srgbClr val="FFFFFF"/>
                </a:solidFill>
                <a:latin typeface="Gill Sans SemiBold"/>
                <a:ea typeface="Gill Sans SemiBold"/>
                <a:cs typeface="Gill Sans SemiBold"/>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sz="1200" dirty="0">
              <a:solidFill>
                <a:srgbClr val="FFFFFF"/>
              </a:solidFill>
              <a:latin typeface="Gill Sans SemiBold"/>
              <a:ea typeface="Gill Sans SemiBold"/>
              <a:cs typeface="Gill Sans SemiBold"/>
            </a:endParaRPr>
          </a:p>
          <a:p>
            <a:r>
              <a:rPr lang="en-US" sz="1200" dirty="0">
                <a:solidFill>
                  <a:srgbClr val="FFFFFF"/>
                </a:solidFill>
                <a:latin typeface="Gill Sans SemiBold"/>
                <a:ea typeface="Gill Sans SemiBold"/>
                <a:cs typeface="Gill Sans SemiBold"/>
              </a:rPr>
              <a:t>Initial Development: Charles Severance, University of Michigan School of Information</a:t>
            </a:r>
          </a:p>
          <a:p>
            <a:endParaRPr sz="1200" dirty="0">
              <a:solidFill>
                <a:srgbClr val="FFFFFF"/>
              </a:solidFill>
              <a:latin typeface="Gill Sans SemiBold"/>
              <a:ea typeface="Gill Sans SemiBold"/>
              <a:cs typeface="Gill Sans SemiBold"/>
            </a:endParaRPr>
          </a:p>
          <a:p>
            <a:r>
              <a:rPr lang="en-US" sz="1200" dirty="0">
                <a:solidFill>
                  <a:srgbClr val="FFFFFF"/>
                </a:solidFill>
                <a:latin typeface="Gill Sans SemiBold"/>
                <a:ea typeface="Gill Sans SemiBold"/>
                <a:cs typeface="Gill Sans SemiBold"/>
              </a:rPr>
              <a:t>… Insert new Contributors here</a:t>
            </a:r>
          </a:p>
        </p:txBody>
      </p:sp>
      <p:pic>
        <p:nvPicPr>
          <p:cNvPr id="815" name="Shape 815"/>
          <p:cNvPicPr preferRelativeResize="0"/>
          <p:nvPr/>
        </p:nvPicPr>
        <p:blipFill rotWithShape="1">
          <a:blip r:embed="rId5">
            <a:alphaModFix/>
          </a:blip>
          <a:srcRect/>
          <a:stretch/>
        </p:blipFill>
        <p:spPr>
          <a:xfrm>
            <a:off x="246319" y="472219"/>
            <a:ext cx="576450" cy="576450"/>
          </a:xfrm>
          <a:prstGeom prst="rect">
            <a:avLst/>
          </a:prstGeom>
          <a:noFill/>
          <a:ln>
            <a:noFill/>
          </a:ln>
        </p:spPr>
      </p:pic>
      <p:pic>
        <p:nvPicPr>
          <p:cNvPr id="816" name="Shape 816"/>
          <p:cNvPicPr preferRelativeResize="0"/>
          <p:nvPr/>
        </p:nvPicPr>
        <p:blipFill rotWithShape="1">
          <a:blip r:embed="rId6">
            <a:alphaModFix/>
          </a:blip>
          <a:srcRect/>
          <a:stretch/>
        </p:blipFill>
        <p:spPr>
          <a:xfrm>
            <a:off x="7817449" y="592200"/>
            <a:ext cx="1107337" cy="3759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061215 Powerpoint Template E">
  <a:themeElements>
    <a:clrScheme name="Custom 6">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FFFF00"/>
      </a:hlink>
      <a:folHlink>
        <a:srgbClr val="FFFF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665</TotalTime>
  <Words>3005</Words>
  <Application>Microsoft Macintosh PowerPoint</Application>
  <PresentationFormat>On-screen Show (16:9)</PresentationFormat>
  <Paragraphs>482</Paragraphs>
  <Slides>94</Slides>
  <Notes>88</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061215 Powerpoint Template E</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Large Project Structure</vt:lpstr>
      <vt:lpstr>Database Administrator (dba)</vt:lpstr>
      <vt:lpstr>Data Analysis Structure</vt:lpstr>
      <vt:lpstr>Database Model</vt:lpstr>
      <vt:lpstr>Common Database Systems</vt:lpstr>
      <vt:lpstr>SQLite is in lots of software...</vt:lpstr>
      <vt:lpstr>PowerPoint Presentation</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Primary 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It can get complex...</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Insert Memberships</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dc:subject/>
  <dc:creator/>
  <cp:keywords/>
  <dc:description/>
  <cp:lastModifiedBy>DEIL Edit C</cp:lastModifiedBy>
  <cp:revision>46</cp:revision>
  <dcterms:modified xsi:type="dcterms:W3CDTF">2015-12-09T14:28:01Z</dcterms:modified>
  <cp:category/>
</cp:coreProperties>
</file>